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66" r:id="rId4"/>
    <p:sldId id="258" r:id="rId5"/>
    <p:sldId id="267" r:id="rId6"/>
    <p:sldId id="268" r:id="rId7"/>
    <p:sldId id="269" r:id="rId8"/>
    <p:sldId id="260" r:id="rId9"/>
    <p:sldId id="274" r:id="rId10"/>
    <p:sldId id="262" r:id="rId11"/>
    <p:sldId id="270" r:id="rId12"/>
    <p:sldId id="272" r:id="rId13"/>
    <p:sldId id="273" r:id="rId14"/>
    <p:sldId id="271" r:id="rId15"/>
    <p:sldId id="265"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9A5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1" d="100"/>
          <a:sy n="71" d="100"/>
        </p:scale>
        <p:origin x="484" y="56"/>
      </p:cViewPr>
      <p:guideLst/>
    </p:cSldViewPr>
  </p:slideViewPr>
  <p:notesTextViewPr>
    <p:cViewPr>
      <p:scale>
        <a:sx n="1" d="1"/>
        <a:sy n="1" d="1"/>
      </p:scale>
      <p:origin x="0" y="0"/>
    </p:cViewPr>
  </p:notesTextViewPr>
  <p:sorterViewPr>
    <p:cViewPr>
      <p:scale>
        <a:sx n="100" d="100"/>
        <a:sy n="100" d="100"/>
      </p:scale>
      <p:origin x="0" y="-11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de-DE" smtClean="0"/>
              <a:t>Titelmasterformat durch Klicken bearbeiten</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ancho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5/27/2021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5/27/2021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2">
                    <a:lumMod val="75000"/>
                  </a:schemeClr>
                </a:solidFill>
              </a:defRPr>
            </a:lvl1pPr>
          </a:lstStyle>
          <a:p>
            <a:r>
              <a:rPr lang="de-DE" smtClean="0"/>
              <a:t>Titelmasterformat durch Klicken bearbeiten</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e Placeholder 3"/>
          <p:cNvSpPr>
            <a:spLocks noGrp="1"/>
          </p:cNvSpPr>
          <p:nvPr>
            <p:ph type="dt" sz="half" idx="10"/>
          </p:nvPr>
        </p:nvSpPr>
        <p:spPr/>
        <p:txBody>
          <a:bodyPr/>
          <a:lstStyle/>
          <a:p>
            <a:fld id="{5586B75A-687E-405C-8A0B-8D00578BA2C3}" type="datetimeFigureOut">
              <a:rPr lang="en-US" dirty="0"/>
              <a:pPr/>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5/27/2021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smtClean="0"/>
              <a:t>Titelmasterformat durch Klicken bearbeiten</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5/27/2021</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de-DE" smtClean="0"/>
              <a:t>Titelmasterformat durch Klicken bearbeiten</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5/27/2021</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5/27/2021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de-DE" smtClean="0"/>
              <a:t>Titelmasterformat durch Klicken bearbeiten</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e Placeholder 7"/>
          <p:cNvSpPr>
            <a:spLocks noGrp="1"/>
          </p:cNvSpPr>
          <p:nvPr>
            <p:ph type="dt" sz="half" idx="10"/>
          </p:nvPr>
        </p:nvSpPr>
        <p:spPr/>
        <p:txBody>
          <a:bodyPr/>
          <a:lstStyle/>
          <a:p>
            <a:fld id="{5586B75A-687E-405C-8A0B-8D00578BA2C3}" type="datetimeFigureOut">
              <a:rPr lang="en-US" dirty="0"/>
              <a:pPr/>
              <a:t>5/27/2021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de-DE" smtClean="0"/>
              <a:t>Titelmasterformat durch Klicken bearbeiten</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e Placeholder 7"/>
          <p:cNvSpPr>
            <a:spLocks noGrp="1"/>
          </p:cNvSpPr>
          <p:nvPr>
            <p:ph type="dt" sz="half" idx="10"/>
          </p:nvPr>
        </p:nvSpPr>
        <p:spPr/>
        <p:txBody>
          <a:bodyPr/>
          <a:lstStyle/>
          <a:p>
            <a:fld id="{5586B75A-687E-405C-8A0B-8D00578BA2C3}" type="datetimeFigureOut">
              <a:rPr lang="en-US" dirty="0"/>
              <a:pPr/>
              <a:t>5/27/2021</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de-DE" smtClean="0"/>
              <a:t>Titelmasterformat durch Klicken bearbeiten</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5/27/2021</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75000"/>
              <a:lumOff val="2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75000"/>
              <a:lumOff val="2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75000"/>
              <a:lumOff val="2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hyperlink" Target="https://soundcloud.com/maaarie_m/corona-und-die-moral" TargetMode="Externa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vaticannews.va/de/vatikan/news/2020-12/vatikan-glaubenskongregation-impfung-corona-moral-abtreibung.html"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srf.ch/kultur/gesellschaft-religion/corona-und-ethik-was-ist-ein-menschenleben-wert"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AT" dirty="0" smtClean="0"/>
              <a:t>Corona und die Moral</a:t>
            </a:r>
            <a:endParaRPr lang="de-AT" dirty="0"/>
          </a:p>
        </p:txBody>
      </p:sp>
      <p:sp>
        <p:nvSpPr>
          <p:cNvPr id="3" name="Untertitel 2"/>
          <p:cNvSpPr>
            <a:spLocks noGrp="1"/>
          </p:cNvSpPr>
          <p:nvPr>
            <p:ph type="subTitle" idx="1"/>
          </p:nvPr>
        </p:nvSpPr>
        <p:spPr/>
        <p:txBody>
          <a:bodyPr/>
          <a:lstStyle/>
          <a:p>
            <a:r>
              <a:rPr lang="de-AT" dirty="0"/>
              <a:t>2021S 180036-1 Medienwerkstatt: Pandemie</a:t>
            </a:r>
          </a:p>
          <a:p>
            <a:endParaRPr lang="de-AT" dirty="0"/>
          </a:p>
        </p:txBody>
      </p:sp>
      <p:sp>
        <p:nvSpPr>
          <p:cNvPr id="4" name="Textfeld 3"/>
          <p:cNvSpPr txBox="1"/>
          <p:nvPr/>
        </p:nvSpPr>
        <p:spPr>
          <a:xfrm>
            <a:off x="42180" y="98612"/>
            <a:ext cx="4715435" cy="369332"/>
          </a:xfrm>
          <a:prstGeom prst="rect">
            <a:avLst/>
          </a:prstGeom>
          <a:noFill/>
        </p:spPr>
        <p:txBody>
          <a:bodyPr wrap="square" rtlCol="0">
            <a:spAutoFit/>
          </a:bodyPr>
          <a:lstStyle/>
          <a:p>
            <a:r>
              <a:rPr lang="de-AT" dirty="0" smtClean="0"/>
              <a:t>Müller Marie-Theres, 11722155</a:t>
            </a:r>
            <a:endParaRPr lang="de-AT" dirty="0"/>
          </a:p>
        </p:txBody>
      </p:sp>
    </p:spTree>
    <p:extLst>
      <p:ext uri="{BB962C8B-B14F-4D97-AF65-F5344CB8AC3E}">
        <p14:creationId xmlns:p14="http://schemas.microsoft.com/office/powerpoint/2010/main" val="23589388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AT" dirty="0"/>
              <a:t>Inputs aus </a:t>
            </a:r>
            <a:r>
              <a:rPr lang="de-AT" dirty="0" smtClean="0"/>
              <a:t>Medien</a:t>
            </a:r>
            <a:r>
              <a:rPr lang="de-AT" dirty="0"/>
              <a:t/>
            </a:r>
            <a:br>
              <a:rPr lang="de-AT" dirty="0"/>
            </a:br>
            <a:r>
              <a:rPr lang="de-AT" sz="1200" dirty="0"/>
              <a:t>Quelle: Pollmann, Arnd (27.9.2020): Corona und Feierverbote. Dialektik der Einschränkung. In: Deutschlandfunk Kultur. URL: https://www.deutschlandfunkkultur.de/corona-und-feierverbotedialektik-der-einschraenkung.2162.de.html?dram:article_id=484776 </a:t>
            </a:r>
            <a:r>
              <a:rPr lang="de-AT" sz="1200" dirty="0" smtClean="0"/>
              <a:t> </a:t>
            </a:r>
            <a:br>
              <a:rPr lang="de-AT" sz="1200" dirty="0" smtClean="0"/>
            </a:br>
            <a:r>
              <a:rPr lang="de-AT" sz="2400" dirty="0" smtClean="0"/>
              <a:t>Minute 39:55- 49:30</a:t>
            </a:r>
            <a:endParaRPr lang="de-AT" sz="2400" dirty="0"/>
          </a:p>
        </p:txBody>
      </p:sp>
      <p:sp>
        <p:nvSpPr>
          <p:cNvPr id="6" name="Textplatzhalter 5"/>
          <p:cNvSpPr>
            <a:spLocks noGrp="1"/>
          </p:cNvSpPr>
          <p:nvPr>
            <p:ph type="body" idx="1"/>
          </p:nvPr>
        </p:nvSpPr>
        <p:spPr/>
        <p:txBody>
          <a:bodyPr/>
          <a:lstStyle/>
          <a:p>
            <a:r>
              <a:rPr lang="de-AT" dirty="0" smtClean="0"/>
              <a:t>Partys in der Pandemie</a:t>
            </a:r>
            <a:endParaRPr lang="de-AT" dirty="0"/>
          </a:p>
        </p:txBody>
      </p:sp>
      <p:sp>
        <p:nvSpPr>
          <p:cNvPr id="3" name="Inhaltsplatzhalter 2"/>
          <p:cNvSpPr>
            <a:spLocks noGrp="1"/>
          </p:cNvSpPr>
          <p:nvPr>
            <p:ph sz="half" idx="2"/>
          </p:nvPr>
        </p:nvSpPr>
        <p:spPr/>
        <p:txBody>
          <a:bodyPr>
            <a:normAutofit/>
          </a:bodyPr>
          <a:lstStyle/>
          <a:p>
            <a:pPr marL="0" indent="0">
              <a:buNone/>
            </a:pPr>
            <a:r>
              <a:rPr lang="de-AT" dirty="0" smtClean="0"/>
              <a:t>„</a:t>
            </a:r>
            <a:r>
              <a:rPr lang="de-AT" dirty="0"/>
              <a:t>Ich verzichte im Dienste der Volksgesundheit, und die feiern ‚ne Party!“ </a:t>
            </a:r>
            <a:endParaRPr lang="de-AT" dirty="0" smtClean="0"/>
          </a:p>
          <a:p>
            <a:pPr marL="0" indent="0">
              <a:buNone/>
            </a:pPr>
            <a:r>
              <a:rPr lang="de-AT" dirty="0" smtClean="0"/>
              <a:t>Die </a:t>
            </a:r>
            <a:r>
              <a:rPr lang="de-AT" dirty="0"/>
              <a:t>Schwierigkeit sich an die Maßnahmen zu halten, da man den Schaden, der ausgeblieben ist, nicht sehen kann</a:t>
            </a:r>
            <a:r>
              <a:rPr lang="de-AT" dirty="0" smtClean="0"/>
              <a:t>.</a:t>
            </a:r>
          </a:p>
          <a:p>
            <a:pPr marL="0" indent="0">
              <a:buNone/>
            </a:pPr>
            <a:r>
              <a:rPr lang="de-AT" dirty="0" smtClean="0"/>
              <a:t>Begriff der Repression</a:t>
            </a:r>
          </a:p>
          <a:p>
            <a:pPr marL="0" indent="0">
              <a:buNone/>
            </a:pPr>
            <a:endParaRPr lang="de-AT" dirty="0"/>
          </a:p>
        </p:txBody>
      </p:sp>
      <p:sp>
        <p:nvSpPr>
          <p:cNvPr id="8" name="Inhaltsplatzhalter 7"/>
          <p:cNvSpPr>
            <a:spLocks noGrp="1"/>
          </p:cNvSpPr>
          <p:nvPr>
            <p:ph sz="quarter" idx="4"/>
          </p:nvPr>
        </p:nvSpPr>
        <p:spPr>
          <a:xfrm>
            <a:off x="7918781" y="787851"/>
            <a:ext cx="3474720" cy="5290220"/>
          </a:xfrm>
          <a:solidFill>
            <a:srgbClr val="A9A57C"/>
          </a:solidFill>
        </p:spPr>
        <p:txBody>
          <a:bodyPr>
            <a:normAutofit fontScale="92500" lnSpcReduction="20000"/>
          </a:bodyPr>
          <a:lstStyle/>
          <a:p>
            <a:r>
              <a:rPr lang="de-AT" dirty="0" smtClean="0">
                <a:solidFill>
                  <a:schemeClr val="bg1"/>
                </a:solidFill>
              </a:rPr>
              <a:t>Repressionsparadox: „wenn ich Werte habe, vertrete ich die auch“ –Ausrede: Meine Natur ist so, ich breche aus</a:t>
            </a:r>
          </a:p>
          <a:p>
            <a:r>
              <a:rPr lang="de-AT" dirty="0" smtClean="0">
                <a:solidFill>
                  <a:schemeClr val="bg1"/>
                </a:solidFill>
              </a:rPr>
              <a:t>Die Gesundheit müsste mir mehr Wert sein, ich verzichte jetzt um später frei sein zu können</a:t>
            </a:r>
          </a:p>
          <a:p>
            <a:r>
              <a:rPr lang="de-AT" dirty="0" smtClean="0">
                <a:solidFill>
                  <a:schemeClr val="bg1"/>
                </a:solidFill>
              </a:rPr>
              <a:t>Vgl. </a:t>
            </a:r>
            <a:r>
              <a:rPr lang="de-AT" dirty="0">
                <a:solidFill>
                  <a:schemeClr val="bg1"/>
                </a:solidFill>
              </a:rPr>
              <a:t>Stanford </a:t>
            </a:r>
            <a:r>
              <a:rPr lang="de-AT" dirty="0" err="1">
                <a:solidFill>
                  <a:schemeClr val="bg1"/>
                </a:solidFill>
              </a:rPr>
              <a:t>Marshmallow</a:t>
            </a:r>
            <a:r>
              <a:rPr lang="de-AT" dirty="0">
                <a:solidFill>
                  <a:schemeClr val="bg1"/>
                </a:solidFill>
              </a:rPr>
              <a:t> </a:t>
            </a:r>
            <a:r>
              <a:rPr lang="de-AT" dirty="0" smtClean="0">
                <a:solidFill>
                  <a:schemeClr val="bg1"/>
                </a:solidFill>
              </a:rPr>
              <a:t>Experiment</a:t>
            </a:r>
          </a:p>
          <a:p>
            <a:r>
              <a:rPr lang="de-AT" dirty="0" smtClean="0">
                <a:solidFill>
                  <a:schemeClr val="bg1"/>
                </a:solidFill>
              </a:rPr>
              <a:t>Moralisch verwerflich (aus unserer Sicht), Schuldgefühle kommen nicht auf</a:t>
            </a:r>
          </a:p>
          <a:p>
            <a:r>
              <a:rPr lang="de-AT" dirty="0" smtClean="0">
                <a:solidFill>
                  <a:schemeClr val="bg1"/>
                </a:solidFill>
              </a:rPr>
              <a:t>Bewusstsein fehlt: Menschen denken nicht voraus –JETZT</a:t>
            </a:r>
          </a:p>
          <a:p>
            <a:r>
              <a:rPr lang="de-AT" dirty="0" smtClean="0">
                <a:solidFill>
                  <a:schemeClr val="bg1"/>
                </a:solidFill>
              </a:rPr>
              <a:t>Moralische Spaltung</a:t>
            </a:r>
          </a:p>
          <a:p>
            <a:r>
              <a:rPr lang="de-AT" dirty="0" smtClean="0">
                <a:solidFill>
                  <a:schemeClr val="bg1"/>
                </a:solidFill>
              </a:rPr>
              <a:t>Gebe mich auf und verschiebe die Verantwortung auf eine höhere Institution (Politik)</a:t>
            </a:r>
            <a:endParaRPr lang="de-AT" dirty="0">
              <a:solidFill>
                <a:schemeClr val="bg1"/>
              </a:solidFill>
            </a:endParaRPr>
          </a:p>
        </p:txBody>
      </p:sp>
      <p:pic>
        <p:nvPicPr>
          <p:cNvPr id="4" name="Grafik 3"/>
          <p:cNvPicPr>
            <a:picLocks noChangeAspect="1"/>
          </p:cNvPicPr>
          <p:nvPr/>
        </p:nvPicPr>
        <p:blipFill rotWithShape="1">
          <a:blip r:embed="rId2"/>
          <a:srcRect l="12368" t="34152" r="39605" b="54152"/>
          <a:stretch/>
        </p:blipFill>
        <p:spPr>
          <a:xfrm rot="20849230">
            <a:off x="179747" y="593118"/>
            <a:ext cx="5855368" cy="802107"/>
          </a:xfrm>
          <a:prstGeom prst="rect">
            <a:avLst/>
          </a:prstGeom>
        </p:spPr>
      </p:pic>
      <p:pic>
        <p:nvPicPr>
          <p:cNvPr id="5" name="Grafik 4"/>
          <p:cNvPicPr>
            <a:picLocks noChangeAspect="1"/>
          </p:cNvPicPr>
          <p:nvPr/>
        </p:nvPicPr>
        <p:blipFill rotWithShape="1">
          <a:blip r:embed="rId3"/>
          <a:srcRect l="50133" t="61135" r="1973" b="17895"/>
          <a:stretch/>
        </p:blipFill>
        <p:spPr>
          <a:xfrm rot="377447">
            <a:off x="1462730" y="5126802"/>
            <a:ext cx="5839326" cy="1438127"/>
          </a:xfrm>
          <a:prstGeom prst="rect">
            <a:avLst/>
          </a:prstGeom>
        </p:spPr>
      </p:pic>
    </p:spTree>
    <p:extLst>
      <p:ext uri="{BB962C8B-B14F-4D97-AF65-F5344CB8AC3E}">
        <p14:creationId xmlns:p14="http://schemas.microsoft.com/office/powerpoint/2010/main" val="20059321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Hörprobe</a:t>
            </a:r>
            <a:br>
              <a:rPr lang="de-AT" dirty="0" smtClean="0"/>
            </a:br>
            <a:endParaRPr lang="de-AT" b="1" dirty="0"/>
          </a:p>
        </p:txBody>
      </p:sp>
      <p:sp>
        <p:nvSpPr>
          <p:cNvPr id="4" name="Inhaltsplatzhalter 3"/>
          <p:cNvSpPr>
            <a:spLocks noGrp="1"/>
          </p:cNvSpPr>
          <p:nvPr>
            <p:ph sz="half" idx="2"/>
          </p:nvPr>
        </p:nvSpPr>
        <p:spPr>
          <a:xfrm>
            <a:off x="3867912" y="770021"/>
            <a:ext cx="3474720" cy="5184275"/>
          </a:xfrm>
        </p:spPr>
        <p:txBody>
          <a:bodyPr/>
          <a:lstStyle/>
          <a:p>
            <a:pPr marL="0" indent="0">
              <a:buNone/>
            </a:pPr>
            <a:r>
              <a:rPr lang="de-AT" dirty="0">
                <a:hlinkClick r:id="rId2"/>
              </a:rPr>
              <a:t>https://</a:t>
            </a:r>
            <a:r>
              <a:rPr lang="de-AT" dirty="0" smtClean="0">
                <a:hlinkClick r:id="rId2"/>
              </a:rPr>
              <a:t>soundcloud.com/maaarie_m/corona-und-die-moral</a:t>
            </a:r>
            <a:r>
              <a:rPr lang="de-AT" dirty="0" smtClean="0"/>
              <a:t> </a:t>
            </a:r>
            <a:endParaRPr lang="de-AT" dirty="0"/>
          </a:p>
        </p:txBody>
      </p:sp>
      <p:sp>
        <p:nvSpPr>
          <p:cNvPr id="6" name="Inhaltsplatzhalter 5"/>
          <p:cNvSpPr>
            <a:spLocks noGrp="1"/>
          </p:cNvSpPr>
          <p:nvPr>
            <p:ph sz="quarter" idx="4"/>
          </p:nvPr>
        </p:nvSpPr>
        <p:spPr>
          <a:xfrm>
            <a:off x="7818463" y="770021"/>
            <a:ext cx="3474720" cy="5184275"/>
          </a:xfrm>
          <a:solidFill>
            <a:srgbClr val="A9A57C"/>
          </a:solidFill>
        </p:spPr>
        <p:txBody>
          <a:bodyPr>
            <a:normAutofit/>
          </a:bodyPr>
          <a:lstStyle/>
          <a:p>
            <a:pPr marL="0" indent="0">
              <a:buNone/>
            </a:pPr>
            <a:r>
              <a:rPr lang="de-AT" sz="4800" b="1" dirty="0" smtClean="0">
                <a:solidFill>
                  <a:schemeClr val="bg1"/>
                </a:solidFill>
              </a:rPr>
              <a:t>Minute 49:30- 55:09</a:t>
            </a:r>
            <a:endParaRPr lang="de-AT" sz="4800" b="1" dirty="0">
              <a:solidFill>
                <a:schemeClr val="bg1"/>
              </a:solidFill>
            </a:endParaRPr>
          </a:p>
        </p:txBody>
      </p:sp>
    </p:spTree>
    <p:extLst>
      <p:ext uri="{BB962C8B-B14F-4D97-AF65-F5344CB8AC3E}">
        <p14:creationId xmlns:p14="http://schemas.microsoft.com/office/powerpoint/2010/main" val="26147502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AT" dirty="0" smtClean="0"/>
              <a:t>Unterschiede der Moral</a:t>
            </a:r>
            <a:br>
              <a:rPr lang="de-AT" dirty="0" smtClean="0"/>
            </a:br>
            <a:r>
              <a:rPr lang="de-AT" sz="2400" dirty="0" smtClean="0"/>
              <a:t>Minute 57:10- 1:07:15 </a:t>
            </a:r>
            <a:endParaRPr lang="de-AT" sz="2400" dirty="0"/>
          </a:p>
        </p:txBody>
      </p:sp>
      <p:sp>
        <p:nvSpPr>
          <p:cNvPr id="4" name="Inhaltsplatzhalter 3"/>
          <p:cNvSpPr>
            <a:spLocks noGrp="1"/>
          </p:cNvSpPr>
          <p:nvPr>
            <p:ph idx="1"/>
          </p:nvPr>
        </p:nvSpPr>
        <p:spPr/>
        <p:txBody>
          <a:bodyPr>
            <a:normAutofit/>
          </a:bodyPr>
          <a:lstStyle/>
          <a:p>
            <a:r>
              <a:rPr lang="de-AT" dirty="0" smtClean="0"/>
              <a:t>Spaltung der moralischen Vorstellung</a:t>
            </a:r>
          </a:p>
          <a:p>
            <a:r>
              <a:rPr lang="de-AT" dirty="0" smtClean="0"/>
              <a:t>Wie unterscheidet sich der moralische Maßstab von Personen, die auf Demos gehen, Verschwörungstheorien verbreiten und vertreten?</a:t>
            </a:r>
          </a:p>
          <a:p>
            <a:r>
              <a:rPr lang="de-AT" dirty="0" smtClean="0"/>
              <a:t>Wo ist der entscheidende Punkt, wo der Unterschied in der Moral zu finden ist? </a:t>
            </a:r>
          </a:p>
          <a:p>
            <a:pPr lvl="1"/>
            <a:r>
              <a:rPr lang="de-AT" dirty="0"/>
              <a:t>Wissenschaftliche Fakten werden gemindert, das Weltbild ist verklärt</a:t>
            </a:r>
          </a:p>
          <a:p>
            <a:pPr lvl="1"/>
            <a:r>
              <a:rPr lang="de-AT" dirty="0"/>
              <a:t>Haben die gleiche Moral, aber andere Situation/ Fakten/ </a:t>
            </a:r>
            <a:r>
              <a:rPr lang="de-AT" dirty="0" smtClean="0"/>
              <a:t>Sichtweisen</a:t>
            </a:r>
          </a:p>
          <a:p>
            <a:r>
              <a:rPr lang="de-AT" sz="2000" dirty="0" smtClean="0"/>
              <a:t>Was </a:t>
            </a:r>
            <a:r>
              <a:rPr lang="de-AT" sz="2000" dirty="0"/>
              <a:t>denken Leute, die auf die Demos gehen, über „unsere“ Sichtweise? Was würden diese Personen zum Thema „Corona und Moral“ sagen</a:t>
            </a:r>
            <a:r>
              <a:rPr lang="de-AT" sz="2000" dirty="0" smtClean="0"/>
              <a:t>?</a:t>
            </a:r>
          </a:p>
        </p:txBody>
      </p:sp>
    </p:spTree>
    <p:extLst>
      <p:ext uri="{BB962C8B-B14F-4D97-AF65-F5344CB8AC3E}">
        <p14:creationId xmlns:p14="http://schemas.microsoft.com/office/powerpoint/2010/main" val="33311231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Moral in der Gesellschaft</a:t>
            </a:r>
            <a:endParaRPr lang="de-AT" dirty="0"/>
          </a:p>
        </p:txBody>
      </p:sp>
      <p:sp>
        <p:nvSpPr>
          <p:cNvPr id="3" name="Inhaltsplatzhalter 2"/>
          <p:cNvSpPr>
            <a:spLocks noGrp="1"/>
          </p:cNvSpPr>
          <p:nvPr>
            <p:ph idx="1"/>
          </p:nvPr>
        </p:nvSpPr>
        <p:spPr/>
        <p:txBody>
          <a:bodyPr/>
          <a:lstStyle/>
          <a:p>
            <a:r>
              <a:rPr lang="de-AT" dirty="0"/>
              <a:t>Eine Gesellschaft hat einen moralischen Grundgedanken, aber nicht allen ist dieser Gedanke bewusst. </a:t>
            </a:r>
          </a:p>
          <a:p>
            <a:r>
              <a:rPr lang="de-AT" dirty="0"/>
              <a:t>Frage nach der Grundmoral des Menschen? Wir wollen doch alle nur das Beste</a:t>
            </a:r>
            <a:r>
              <a:rPr lang="de-AT" dirty="0" smtClean="0"/>
              <a:t>?</a:t>
            </a:r>
          </a:p>
          <a:p>
            <a:r>
              <a:rPr lang="de-AT" dirty="0" smtClean="0"/>
              <a:t>Hat ein Mensch eine gewisse Moral ODER hat eine Gesellschaft eine gewisse Moral?</a:t>
            </a:r>
          </a:p>
          <a:p>
            <a:endParaRPr lang="de-AT" dirty="0"/>
          </a:p>
        </p:txBody>
      </p:sp>
    </p:spTree>
    <p:extLst>
      <p:ext uri="{BB962C8B-B14F-4D97-AF65-F5344CB8AC3E}">
        <p14:creationId xmlns:p14="http://schemas.microsoft.com/office/powerpoint/2010/main" val="13569615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Fazit</a:t>
            </a:r>
            <a:endParaRPr lang="de-AT" dirty="0"/>
          </a:p>
        </p:txBody>
      </p:sp>
      <p:sp>
        <p:nvSpPr>
          <p:cNvPr id="7" name="Inhaltsplatzhalter 6"/>
          <p:cNvSpPr>
            <a:spLocks noGrp="1"/>
          </p:cNvSpPr>
          <p:nvPr>
            <p:ph idx="1"/>
          </p:nvPr>
        </p:nvSpPr>
        <p:spPr/>
        <p:txBody>
          <a:bodyPr/>
          <a:lstStyle/>
          <a:p>
            <a:endParaRPr lang="de-AT" dirty="0" smtClean="0"/>
          </a:p>
          <a:p>
            <a:r>
              <a:rPr lang="de-AT" dirty="0" smtClean="0"/>
              <a:t>Sehr vielfältige Inhalte und sehr ehrliche und offene Meinungen und Sichtweisen</a:t>
            </a:r>
          </a:p>
          <a:p>
            <a:r>
              <a:rPr lang="de-AT" dirty="0" smtClean="0"/>
              <a:t>Gefahr, das man sich im Gespräch verliert (mediale Inputs sehr hilfreich)</a:t>
            </a:r>
          </a:p>
          <a:p>
            <a:r>
              <a:rPr lang="de-AT" dirty="0" smtClean="0"/>
              <a:t>Zu Beginn: Achtung vor zu vielen Fragen – dieser Eindruck wurde nicht bestätigt</a:t>
            </a:r>
            <a:endParaRPr lang="de-AT" dirty="0"/>
          </a:p>
        </p:txBody>
      </p:sp>
    </p:spTree>
    <p:extLst>
      <p:ext uri="{BB962C8B-B14F-4D97-AF65-F5344CB8AC3E}">
        <p14:creationId xmlns:p14="http://schemas.microsoft.com/office/powerpoint/2010/main" val="9431741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AT" dirty="0" smtClean="0"/>
              <a:t>Danke für die Aufmerksamkeit</a:t>
            </a:r>
            <a:endParaRPr lang="de-AT" dirty="0"/>
          </a:p>
        </p:txBody>
      </p:sp>
      <p:sp>
        <p:nvSpPr>
          <p:cNvPr id="3" name="Untertitel 2"/>
          <p:cNvSpPr>
            <a:spLocks noGrp="1"/>
          </p:cNvSpPr>
          <p:nvPr>
            <p:ph type="subTitle" idx="1"/>
          </p:nvPr>
        </p:nvSpPr>
        <p:spPr/>
        <p:txBody>
          <a:bodyPr/>
          <a:lstStyle/>
          <a:p>
            <a:endParaRPr lang="de-AT"/>
          </a:p>
        </p:txBody>
      </p:sp>
    </p:spTree>
    <p:extLst>
      <p:ext uri="{BB962C8B-B14F-4D97-AF65-F5344CB8AC3E}">
        <p14:creationId xmlns:p14="http://schemas.microsoft.com/office/powerpoint/2010/main" val="40751537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Podcast</a:t>
            </a:r>
            <a:br>
              <a:rPr lang="de-AT" dirty="0" smtClean="0"/>
            </a:br>
            <a:endParaRPr lang="de-AT" dirty="0"/>
          </a:p>
        </p:txBody>
      </p:sp>
      <p:sp>
        <p:nvSpPr>
          <p:cNvPr id="7" name="Inhaltsplatzhalter 6"/>
          <p:cNvSpPr>
            <a:spLocks noGrp="1"/>
          </p:cNvSpPr>
          <p:nvPr>
            <p:ph idx="1"/>
          </p:nvPr>
        </p:nvSpPr>
        <p:spPr/>
        <p:txBody>
          <a:bodyPr/>
          <a:lstStyle/>
          <a:p>
            <a:r>
              <a:rPr lang="de-AT" dirty="0" smtClean="0"/>
              <a:t>Ziel: zum Denken und Weiterdenken anregen</a:t>
            </a:r>
          </a:p>
          <a:p>
            <a:r>
              <a:rPr lang="de-AT" dirty="0" smtClean="0"/>
              <a:t>Grundfrage: Nach welchen moralischen Maßstab richte ich meine Handlungen?</a:t>
            </a:r>
          </a:p>
          <a:p>
            <a:r>
              <a:rPr lang="de-AT" dirty="0" smtClean="0"/>
              <a:t>Ein Gespräch, geleitet durch externe Inputs aus unterschiedlichen Medien. </a:t>
            </a:r>
          </a:p>
          <a:p>
            <a:r>
              <a:rPr lang="de-AT" dirty="0" smtClean="0"/>
              <a:t>Dauer: 1 Stunde 8 Minuten </a:t>
            </a:r>
          </a:p>
        </p:txBody>
      </p:sp>
      <p:pic>
        <p:nvPicPr>
          <p:cNvPr id="3" name="Grafik 2"/>
          <p:cNvPicPr>
            <a:picLocks noChangeAspect="1"/>
          </p:cNvPicPr>
          <p:nvPr/>
        </p:nvPicPr>
        <p:blipFill rotWithShape="1">
          <a:blip r:embed="rId2">
            <a:extLst>
              <a:ext uri="{28A0092B-C50C-407E-A947-70E740481C1C}">
                <a14:useLocalDpi xmlns:a14="http://schemas.microsoft.com/office/drawing/2010/main" val="0"/>
              </a:ext>
            </a:extLst>
          </a:blip>
          <a:srcRect l="17095" t="12647" r="13971" b="35808"/>
          <a:stretch/>
        </p:blipFill>
        <p:spPr>
          <a:xfrm>
            <a:off x="9135035" y="4800035"/>
            <a:ext cx="2607220" cy="2057965"/>
          </a:xfrm>
          <a:prstGeom prst="rect">
            <a:avLst/>
          </a:prstGeom>
        </p:spPr>
      </p:pic>
    </p:spTree>
    <p:extLst>
      <p:ext uri="{BB962C8B-B14F-4D97-AF65-F5344CB8AC3E}">
        <p14:creationId xmlns:p14="http://schemas.microsoft.com/office/powerpoint/2010/main" val="24447245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Einleitung</a:t>
            </a:r>
            <a:br>
              <a:rPr lang="de-AT" dirty="0" smtClean="0"/>
            </a:br>
            <a:r>
              <a:rPr lang="de-AT" sz="2400" dirty="0" smtClean="0"/>
              <a:t>bis Minute 1:30</a:t>
            </a:r>
            <a:endParaRPr lang="de-AT" sz="2400" dirty="0"/>
          </a:p>
        </p:txBody>
      </p:sp>
      <p:sp>
        <p:nvSpPr>
          <p:cNvPr id="3" name="Inhaltsplatzhalter 2"/>
          <p:cNvSpPr>
            <a:spLocks noGrp="1"/>
          </p:cNvSpPr>
          <p:nvPr>
            <p:ph idx="1"/>
          </p:nvPr>
        </p:nvSpPr>
        <p:spPr/>
        <p:txBody>
          <a:bodyPr/>
          <a:lstStyle/>
          <a:p>
            <a:pPr marL="0" indent="0">
              <a:buNone/>
            </a:pPr>
            <a:r>
              <a:rPr lang="de-AT" dirty="0"/>
              <a:t>Corona stellt täglich viele Menschen vor moralische Fragen. Jeder will und versucht ein normales Leben weiterzuführen, doch dieses ist aktuell geprägt von moralischen Entscheidungen. </a:t>
            </a:r>
            <a:r>
              <a:rPr lang="de-AT" dirty="0" smtClean="0"/>
              <a:t>[…]. Schlussendlich </a:t>
            </a:r>
            <a:r>
              <a:rPr lang="de-AT" dirty="0"/>
              <a:t>muss jeder für sich diese moralischen Entscheidungen treffen. Welchen moralischen Maßstab aber zieht man für sich selbst heran? </a:t>
            </a:r>
            <a:r>
              <a:rPr lang="de-AT" dirty="0" smtClean="0"/>
              <a:t>[…]. </a:t>
            </a:r>
            <a:r>
              <a:rPr lang="de-AT" dirty="0"/>
              <a:t>Wie frei darf man in Zeiten von Corona leben, um es mit der eigenen/gesellschaftlichen Moral vereinbaren zu können? Wie ist das Maß zwischen Selbstgefährdung und Fremdgefährdung?</a:t>
            </a:r>
          </a:p>
          <a:p>
            <a:pPr marL="0" indent="0">
              <a:buNone/>
            </a:pPr>
            <a:endParaRPr lang="de-AT" dirty="0"/>
          </a:p>
        </p:txBody>
      </p:sp>
    </p:spTree>
    <p:extLst>
      <p:ext uri="{BB962C8B-B14F-4D97-AF65-F5344CB8AC3E}">
        <p14:creationId xmlns:p14="http://schemas.microsoft.com/office/powerpoint/2010/main" val="12415180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Leitfragen</a:t>
            </a:r>
            <a:endParaRPr lang="de-AT" dirty="0"/>
          </a:p>
        </p:txBody>
      </p:sp>
      <p:sp>
        <p:nvSpPr>
          <p:cNvPr id="3" name="Inhaltsplatzhalter 2"/>
          <p:cNvSpPr>
            <a:spLocks noGrp="1"/>
          </p:cNvSpPr>
          <p:nvPr>
            <p:ph idx="1"/>
          </p:nvPr>
        </p:nvSpPr>
        <p:spPr/>
        <p:txBody>
          <a:bodyPr>
            <a:normAutofit/>
          </a:bodyPr>
          <a:lstStyle/>
          <a:p>
            <a:r>
              <a:rPr lang="de-AT" dirty="0" smtClean="0"/>
              <a:t>Was bedeutet für euch Moral? Wie ist </a:t>
            </a:r>
            <a:r>
              <a:rPr lang="de-AT" dirty="0" smtClean="0"/>
              <a:t>Moral</a:t>
            </a:r>
            <a:r>
              <a:rPr lang="de-AT" dirty="0" smtClean="0"/>
              <a:t> </a:t>
            </a:r>
            <a:r>
              <a:rPr lang="de-AT" dirty="0" smtClean="0"/>
              <a:t>definiert? Wie lautet euer persönlicher moralischer Maßstab?</a:t>
            </a:r>
          </a:p>
          <a:p>
            <a:r>
              <a:rPr lang="de-AT" dirty="0" smtClean="0"/>
              <a:t>Definitionen:</a:t>
            </a:r>
          </a:p>
          <a:p>
            <a:pPr lvl="1"/>
            <a:r>
              <a:rPr lang="de-AT" dirty="0"/>
              <a:t>Goldene Regel: „Was du nicht willst, dass man dir tu’, das füg auch keinem andern zu.“</a:t>
            </a:r>
          </a:p>
          <a:p>
            <a:pPr lvl="1"/>
            <a:r>
              <a:rPr lang="de-AT" dirty="0"/>
              <a:t>Gesamtheit von ethisch-sittlichen Normen, Grundsätzen, Werten, die das zwischenmenschliche Verhalten einer Gesellschaft regulieren, die von ihr als verbindlich akzeptiert werden (Vgl. Duden)</a:t>
            </a:r>
          </a:p>
          <a:p>
            <a:pPr lvl="1"/>
            <a:r>
              <a:rPr lang="de-AT" dirty="0"/>
              <a:t>Ein Handlungsrahmen für eine Gesellschaft, der Sitten und Werte festlegt. Nur vernunftbegabte Lebewesen können einem Normsystem folgen. Das heißt, ein Tier oder Pflanzen sind nicht dazu in der Lage, moralisch zu handeln. </a:t>
            </a:r>
          </a:p>
          <a:p>
            <a:pPr lvl="1"/>
            <a:endParaRPr lang="de-AT" dirty="0"/>
          </a:p>
        </p:txBody>
      </p:sp>
    </p:spTree>
    <p:extLst>
      <p:ext uri="{BB962C8B-B14F-4D97-AF65-F5344CB8AC3E}">
        <p14:creationId xmlns:p14="http://schemas.microsoft.com/office/powerpoint/2010/main" val="16672592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Moral ist…</a:t>
            </a:r>
            <a:br>
              <a:rPr lang="de-AT" dirty="0" smtClean="0"/>
            </a:br>
            <a:r>
              <a:rPr lang="de-AT" sz="2400" dirty="0" smtClean="0"/>
              <a:t>Minute 1:30-16:05</a:t>
            </a:r>
            <a:endParaRPr lang="de-AT" sz="2400" dirty="0"/>
          </a:p>
        </p:txBody>
      </p:sp>
      <p:sp>
        <p:nvSpPr>
          <p:cNvPr id="3" name="Inhaltsplatzhalter 2"/>
          <p:cNvSpPr>
            <a:spLocks noGrp="1"/>
          </p:cNvSpPr>
          <p:nvPr>
            <p:ph idx="1"/>
          </p:nvPr>
        </p:nvSpPr>
        <p:spPr/>
        <p:txBody>
          <a:bodyPr/>
          <a:lstStyle/>
          <a:p>
            <a:r>
              <a:rPr lang="de-AT" dirty="0"/>
              <a:t>Moral als schwieriger Begriff, der aber die Menschheit </a:t>
            </a:r>
            <a:r>
              <a:rPr lang="de-AT" dirty="0" smtClean="0"/>
              <a:t>begleitet. Man verfügt über einen moralischer Kompass um in die richtige Richtung zu gehen. </a:t>
            </a:r>
            <a:r>
              <a:rPr lang="de-AT" dirty="0"/>
              <a:t>V</a:t>
            </a:r>
            <a:r>
              <a:rPr lang="de-AT" dirty="0" smtClean="0"/>
              <a:t>ertrauen </a:t>
            </a:r>
            <a:r>
              <a:rPr lang="de-AT" dirty="0" smtClean="0"/>
              <a:t>auf das eigene Gefühl und Schuldgefühle. </a:t>
            </a:r>
          </a:p>
          <a:p>
            <a:r>
              <a:rPr lang="de-AT" b="1" dirty="0" smtClean="0"/>
              <a:t>Wer entscheidet was moralisch ist?</a:t>
            </a:r>
          </a:p>
          <a:p>
            <a:r>
              <a:rPr lang="de-AT" b="1" dirty="0" smtClean="0"/>
              <a:t>Individueller oder gesellschaftlicher Maßstab?</a:t>
            </a:r>
          </a:p>
          <a:p>
            <a:r>
              <a:rPr lang="de-AT" dirty="0" smtClean="0"/>
              <a:t>Moral gibt es erst in einer Gesellschaft (als Bindemittel). Funktioniert nur im Zusammenleben mit anderen Menschen, damit die Gesellschaft funktioniert.</a:t>
            </a:r>
          </a:p>
          <a:p>
            <a:pPr marL="0" indent="0">
              <a:buNone/>
            </a:pPr>
            <a:endParaRPr lang="de-AT" b="1" dirty="0"/>
          </a:p>
        </p:txBody>
      </p:sp>
    </p:spTree>
    <p:extLst>
      <p:ext uri="{BB962C8B-B14F-4D97-AF65-F5344CB8AC3E}">
        <p14:creationId xmlns:p14="http://schemas.microsoft.com/office/powerpoint/2010/main" val="16891176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Moral ist…</a:t>
            </a:r>
            <a:endParaRPr lang="de-AT" dirty="0"/>
          </a:p>
        </p:txBody>
      </p:sp>
      <p:sp>
        <p:nvSpPr>
          <p:cNvPr id="3" name="Inhaltsplatzhalter 2"/>
          <p:cNvSpPr>
            <a:spLocks noGrp="1"/>
          </p:cNvSpPr>
          <p:nvPr>
            <p:ph idx="1"/>
          </p:nvPr>
        </p:nvSpPr>
        <p:spPr/>
        <p:txBody>
          <a:bodyPr/>
          <a:lstStyle/>
          <a:p>
            <a:r>
              <a:rPr lang="de-AT" b="1" dirty="0"/>
              <a:t>Wie setzt sich eine Gesellschaft zusammen? (Tiere, Pflanzen,…)</a:t>
            </a:r>
          </a:p>
          <a:p>
            <a:r>
              <a:rPr lang="de-AT" dirty="0"/>
              <a:t>Moral als etwas Künstliches, von der Gesellschaft erstellt</a:t>
            </a:r>
            <a:r>
              <a:rPr lang="de-AT" dirty="0" smtClean="0"/>
              <a:t>.</a:t>
            </a:r>
          </a:p>
          <a:p>
            <a:r>
              <a:rPr lang="de-AT" dirty="0" smtClean="0"/>
              <a:t>Unterschiedliche Moral von Religion, Wirtschaft, Medien, Gesellschaft,…</a:t>
            </a:r>
          </a:p>
          <a:p>
            <a:r>
              <a:rPr lang="de-AT" dirty="0" smtClean="0"/>
              <a:t>Ansatz der Religion/ Kirche problematisch im Gespräch</a:t>
            </a:r>
          </a:p>
          <a:p>
            <a:r>
              <a:rPr lang="de-AT" b="1" dirty="0" smtClean="0"/>
              <a:t>In welcher Bubble leben wir?</a:t>
            </a:r>
          </a:p>
          <a:p>
            <a:endParaRPr lang="de-AT" dirty="0"/>
          </a:p>
        </p:txBody>
      </p:sp>
    </p:spTree>
    <p:extLst>
      <p:ext uri="{BB962C8B-B14F-4D97-AF65-F5344CB8AC3E}">
        <p14:creationId xmlns:p14="http://schemas.microsoft.com/office/powerpoint/2010/main" val="39726485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Corona und die Moral </a:t>
            </a:r>
            <a:br>
              <a:rPr lang="de-AT" dirty="0" smtClean="0"/>
            </a:br>
            <a:r>
              <a:rPr lang="de-AT" sz="2400" dirty="0" smtClean="0"/>
              <a:t>Minute 16:05- 24:20</a:t>
            </a:r>
            <a:endParaRPr lang="de-AT" sz="2400" dirty="0"/>
          </a:p>
        </p:txBody>
      </p:sp>
      <p:sp>
        <p:nvSpPr>
          <p:cNvPr id="3" name="Inhaltsplatzhalter 2"/>
          <p:cNvSpPr>
            <a:spLocks noGrp="1"/>
          </p:cNvSpPr>
          <p:nvPr>
            <p:ph idx="1"/>
          </p:nvPr>
        </p:nvSpPr>
        <p:spPr/>
        <p:txBody>
          <a:bodyPr/>
          <a:lstStyle/>
          <a:p>
            <a:r>
              <a:rPr lang="de-AT" b="1" dirty="0" smtClean="0"/>
              <a:t>Individuum vs. Gesellschaft</a:t>
            </a:r>
          </a:p>
          <a:p>
            <a:r>
              <a:rPr lang="de-AT" dirty="0" smtClean="0"/>
              <a:t>Wie weit kann ein Individuum gehen um die Gesellschaft nicht zu gefährden?</a:t>
            </a:r>
          </a:p>
          <a:p>
            <a:r>
              <a:rPr lang="de-AT" dirty="0" smtClean="0"/>
              <a:t>Moral war klar definiert, aber in der Pandemie wechselt </a:t>
            </a:r>
            <a:r>
              <a:rPr lang="de-AT" dirty="0" smtClean="0"/>
              <a:t>die Definition </a:t>
            </a:r>
            <a:r>
              <a:rPr lang="de-AT" dirty="0" smtClean="0"/>
              <a:t>beinahe täglich (Was darf ich?)</a:t>
            </a:r>
          </a:p>
          <a:p>
            <a:r>
              <a:rPr lang="de-AT" dirty="0" smtClean="0"/>
              <a:t>Politik scheibt die Maßnahmen und die Moral in der Pandemie vor. Das ist eine enorme Macht für den Staat, daher muss auch als Individuum kritisch/ informiert bleiben.</a:t>
            </a:r>
          </a:p>
          <a:p>
            <a:endParaRPr lang="de-AT" dirty="0"/>
          </a:p>
        </p:txBody>
      </p:sp>
    </p:spTree>
    <p:extLst>
      <p:ext uri="{BB962C8B-B14F-4D97-AF65-F5344CB8AC3E}">
        <p14:creationId xmlns:p14="http://schemas.microsoft.com/office/powerpoint/2010/main" val="3043296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AT" dirty="0" smtClean="0"/>
              <a:t>Inputs aus </a:t>
            </a:r>
            <a:r>
              <a:rPr lang="de-AT" dirty="0"/>
              <a:t>Medien</a:t>
            </a:r>
            <a:br>
              <a:rPr lang="de-AT" dirty="0"/>
            </a:br>
            <a:r>
              <a:rPr lang="de-AT" sz="1200" dirty="0"/>
              <a:t>Quelle: </a:t>
            </a:r>
            <a:r>
              <a:rPr lang="de-AT" sz="1200" dirty="0" err="1"/>
              <a:t>Vatican</a:t>
            </a:r>
            <a:r>
              <a:rPr lang="de-AT" sz="1200" dirty="0"/>
              <a:t> News (21. </a:t>
            </a:r>
            <a:r>
              <a:rPr lang="de-AT" sz="1300" dirty="0"/>
              <a:t>Dezember. 2020): Vatikan: Corona- Impfstoffe „moralisch akzeptabel“. URL: </a:t>
            </a:r>
            <a:r>
              <a:rPr lang="de-AT" sz="1300" dirty="0">
                <a:hlinkClick r:id="rId2"/>
              </a:rPr>
              <a:t>https://www.vaticannews.va/de/vatikan/news/2020-12/vatikan-glaubenskongregation-impfung-corona-moral-abtreibung.html</a:t>
            </a:r>
            <a:r>
              <a:rPr lang="de-AT" sz="1300" dirty="0"/>
              <a:t> </a:t>
            </a:r>
            <a:r>
              <a:rPr lang="de-AT" dirty="0" smtClean="0"/>
              <a:t/>
            </a:r>
            <a:br>
              <a:rPr lang="de-AT" dirty="0" smtClean="0"/>
            </a:br>
            <a:r>
              <a:rPr lang="de-AT" sz="2400" dirty="0" smtClean="0"/>
              <a:t>Minute 24:20- 30:23</a:t>
            </a:r>
            <a:endParaRPr lang="de-AT" sz="2400" dirty="0"/>
          </a:p>
        </p:txBody>
      </p:sp>
      <p:sp>
        <p:nvSpPr>
          <p:cNvPr id="3" name="Inhaltsplatzhalter 2"/>
          <p:cNvSpPr>
            <a:spLocks noGrp="1"/>
          </p:cNvSpPr>
          <p:nvPr>
            <p:ph sz="half" idx="1"/>
          </p:nvPr>
        </p:nvSpPr>
        <p:spPr>
          <a:xfrm>
            <a:off x="7958649" y="864108"/>
            <a:ext cx="3474720" cy="5120640"/>
          </a:xfrm>
          <a:solidFill>
            <a:srgbClr val="A9A57C"/>
          </a:solidFill>
        </p:spPr>
        <p:txBody>
          <a:bodyPr>
            <a:normAutofit/>
          </a:bodyPr>
          <a:lstStyle/>
          <a:p>
            <a:r>
              <a:rPr lang="de-AT" dirty="0" smtClean="0">
                <a:solidFill>
                  <a:schemeClr val="bg1"/>
                </a:solidFill>
              </a:rPr>
              <a:t>Problem der Kirche und Religion</a:t>
            </a:r>
          </a:p>
          <a:p>
            <a:r>
              <a:rPr lang="de-AT" dirty="0" smtClean="0">
                <a:solidFill>
                  <a:schemeClr val="bg1"/>
                </a:solidFill>
              </a:rPr>
              <a:t>Verschieben ihre Moralvorstellungen um einen Vorteil zu haben/ um Menschenleben zu retten</a:t>
            </a:r>
          </a:p>
          <a:p>
            <a:endParaRPr lang="de-AT" dirty="0"/>
          </a:p>
        </p:txBody>
      </p:sp>
      <p:sp>
        <p:nvSpPr>
          <p:cNvPr id="4" name="Inhaltsplatzhalter 3"/>
          <p:cNvSpPr>
            <a:spLocks noGrp="1"/>
          </p:cNvSpPr>
          <p:nvPr>
            <p:ph sz="half" idx="2"/>
          </p:nvPr>
        </p:nvSpPr>
        <p:spPr>
          <a:xfrm>
            <a:off x="3842165" y="864108"/>
            <a:ext cx="3474720" cy="5120640"/>
          </a:xfrm>
        </p:spPr>
        <p:txBody>
          <a:bodyPr>
            <a:normAutofit/>
          </a:bodyPr>
          <a:lstStyle/>
          <a:p>
            <a:pPr marL="0" indent="0">
              <a:buNone/>
            </a:pPr>
            <a:r>
              <a:rPr lang="de-AT" dirty="0" smtClean="0"/>
              <a:t>Impfung </a:t>
            </a:r>
            <a:r>
              <a:rPr lang="de-AT" dirty="0"/>
              <a:t>ist für den Vatikan ok, obwohl er an zwei abgetriebenen Föten getestet wurde und die Kirche ganz klar gegen Abtreibung </a:t>
            </a:r>
            <a:r>
              <a:rPr lang="de-AT" dirty="0" smtClean="0"/>
              <a:t>ist. </a:t>
            </a:r>
            <a:r>
              <a:rPr lang="de-AT" dirty="0"/>
              <a:t>Wie ist das moralisch vereinbar? Nimmt man sich in schweren Zeiten immer nur einen Vorteil heraus? </a:t>
            </a:r>
          </a:p>
        </p:txBody>
      </p:sp>
    </p:spTree>
    <p:extLst>
      <p:ext uri="{BB962C8B-B14F-4D97-AF65-F5344CB8AC3E}">
        <p14:creationId xmlns:p14="http://schemas.microsoft.com/office/powerpoint/2010/main" val="14230360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AT" dirty="0"/>
              <a:t>Inputs aus Medien</a:t>
            </a:r>
            <a:br>
              <a:rPr lang="de-AT" dirty="0"/>
            </a:br>
            <a:r>
              <a:rPr lang="de-AT" sz="1300" dirty="0"/>
              <a:t>Quelle: </a:t>
            </a:r>
            <a:r>
              <a:rPr lang="de-AT" sz="1300" dirty="0" err="1"/>
              <a:t>Bossart</a:t>
            </a:r>
            <a:r>
              <a:rPr lang="de-AT" sz="1300" dirty="0"/>
              <a:t>, Yves (14.5.2020): Was ist ein Menschenleben wert? In: srf.ch. URL: </a:t>
            </a:r>
            <a:r>
              <a:rPr lang="de-AT" sz="1300" dirty="0">
                <a:hlinkClick r:id="rId2"/>
              </a:rPr>
              <a:t>https://www.srf.ch/kultur/gesellschaft-religion/corona-und-ethik-was-ist-ein-menschenleben-wert</a:t>
            </a:r>
            <a:r>
              <a:rPr lang="de-AT" sz="1300" dirty="0"/>
              <a:t/>
            </a:r>
            <a:br>
              <a:rPr lang="de-AT" sz="1300" dirty="0"/>
            </a:br>
            <a:r>
              <a:rPr lang="de-AT" sz="2400" dirty="0" smtClean="0"/>
              <a:t>Minute </a:t>
            </a:r>
            <a:r>
              <a:rPr lang="de-AT" sz="2400" dirty="0"/>
              <a:t>30: 23- 39:50</a:t>
            </a:r>
          </a:p>
        </p:txBody>
      </p:sp>
      <p:sp>
        <p:nvSpPr>
          <p:cNvPr id="3" name="Inhaltsplatzhalter 2"/>
          <p:cNvSpPr>
            <a:spLocks noGrp="1"/>
          </p:cNvSpPr>
          <p:nvPr>
            <p:ph sz="half" idx="1"/>
          </p:nvPr>
        </p:nvSpPr>
        <p:spPr/>
        <p:txBody>
          <a:bodyPr/>
          <a:lstStyle/>
          <a:p>
            <a:pPr marL="0" indent="0">
              <a:buNone/>
            </a:pPr>
            <a:r>
              <a:rPr lang="de-AT" dirty="0" smtClean="0"/>
              <a:t>Was ist ein Menschenleben wert?</a:t>
            </a:r>
          </a:p>
          <a:p>
            <a:r>
              <a:rPr lang="de-AT" dirty="0"/>
              <a:t>«In der Schweiz gehen Milliarden von Franken verloren, damit es einige Hundert Tote weniger gibt», sagte der Investor </a:t>
            </a:r>
            <a:r>
              <a:rPr lang="de-AT" dirty="0" err="1"/>
              <a:t>Samih</a:t>
            </a:r>
            <a:r>
              <a:rPr lang="de-AT" dirty="0"/>
              <a:t> </a:t>
            </a:r>
            <a:r>
              <a:rPr lang="de-AT" dirty="0" err="1"/>
              <a:t>Sawiris</a:t>
            </a:r>
            <a:endParaRPr lang="de-AT" dirty="0" smtClean="0"/>
          </a:p>
          <a:p>
            <a:endParaRPr lang="de-AT" dirty="0"/>
          </a:p>
        </p:txBody>
      </p:sp>
      <p:sp>
        <p:nvSpPr>
          <p:cNvPr id="4" name="Inhaltsplatzhalter 3"/>
          <p:cNvSpPr>
            <a:spLocks noGrp="1"/>
          </p:cNvSpPr>
          <p:nvPr>
            <p:ph sz="half" idx="2"/>
          </p:nvPr>
        </p:nvSpPr>
        <p:spPr>
          <a:solidFill>
            <a:srgbClr val="A9A57C"/>
          </a:solidFill>
        </p:spPr>
        <p:txBody>
          <a:bodyPr/>
          <a:lstStyle/>
          <a:p>
            <a:pPr marL="285750" indent="-285750">
              <a:buFont typeface="Arial" panose="020B0604020202020204" pitchFamily="34" charset="0"/>
              <a:buChar char="•"/>
            </a:pPr>
            <a:r>
              <a:rPr lang="de-AT" dirty="0">
                <a:solidFill>
                  <a:schemeClr val="bg1"/>
                </a:solidFill>
              </a:rPr>
              <a:t>Philosophisches Trolley- Problem</a:t>
            </a:r>
          </a:p>
          <a:p>
            <a:pPr marL="285750" indent="-285750">
              <a:buFont typeface="Arial" panose="020B0604020202020204" pitchFamily="34" charset="0"/>
              <a:buChar char="•"/>
            </a:pPr>
            <a:r>
              <a:rPr lang="de-AT" dirty="0">
                <a:solidFill>
                  <a:schemeClr val="bg1"/>
                </a:solidFill>
              </a:rPr>
              <a:t>„Nicht in den Lauf der Dinge eingreifen“</a:t>
            </a:r>
          </a:p>
          <a:p>
            <a:pPr marL="285750" indent="-285750">
              <a:buFont typeface="Arial" panose="020B0604020202020204" pitchFamily="34" charset="0"/>
              <a:buChar char="•"/>
            </a:pPr>
            <a:r>
              <a:rPr lang="de-AT" dirty="0">
                <a:solidFill>
                  <a:schemeClr val="bg1"/>
                </a:solidFill>
              </a:rPr>
              <a:t>Aus der Sicht des Investors: sieht nur seinen Vorteil, sieht seine Existenz bedroht</a:t>
            </a:r>
          </a:p>
          <a:p>
            <a:pPr marL="285750" indent="-285750">
              <a:buFont typeface="Arial" panose="020B0604020202020204" pitchFamily="34" charset="0"/>
              <a:buChar char="•"/>
            </a:pPr>
            <a:r>
              <a:rPr lang="de-AT" dirty="0">
                <a:solidFill>
                  <a:schemeClr val="bg1"/>
                </a:solidFill>
              </a:rPr>
              <a:t>Geld oder Menschenleben?</a:t>
            </a:r>
          </a:p>
          <a:p>
            <a:pPr marL="285750" indent="-285750">
              <a:buFont typeface="Arial" panose="020B0604020202020204" pitchFamily="34" charset="0"/>
              <a:buChar char="•"/>
            </a:pPr>
            <a:r>
              <a:rPr lang="de-AT" dirty="0">
                <a:solidFill>
                  <a:schemeClr val="bg1"/>
                </a:solidFill>
              </a:rPr>
              <a:t>Haben diese eine </a:t>
            </a:r>
            <a:r>
              <a:rPr lang="de-AT" i="1" dirty="0">
                <a:solidFill>
                  <a:schemeClr val="bg1"/>
                </a:solidFill>
              </a:rPr>
              <a:t>andere</a:t>
            </a:r>
            <a:r>
              <a:rPr lang="de-AT" dirty="0">
                <a:solidFill>
                  <a:schemeClr val="bg1"/>
                </a:solidFill>
              </a:rPr>
              <a:t> Moralvorstellung?</a:t>
            </a:r>
          </a:p>
          <a:p>
            <a:pPr marL="285750" indent="-285750">
              <a:buFont typeface="Arial" panose="020B0604020202020204" pitchFamily="34" charset="0"/>
              <a:buChar char="•"/>
            </a:pPr>
            <a:r>
              <a:rPr lang="de-AT" dirty="0">
                <a:solidFill>
                  <a:schemeClr val="bg1"/>
                </a:solidFill>
              </a:rPr>
              <a:t>Verschiebung der Moral oder aufdecken der Moral?</a:t>
            </a:r>
          </a:p>
          <a:p>
            <a:endParaRPr lang="de-AT" dirty="0"/>
          </a:p>
        </p:txBody>
      </p:sp>
      <p:pic>
        <p:nvPicPr>
          <p:cNvPr id="5" name="Inhaltsplatzhalter 4"/>
          <p:cNvPicPr>
            <a:picLocks noChangeAspect="1"/>
          </p:cNvPicPr>
          <p:nvPr/>
        </p:nvPicPr>
        <p:blipFill rotWithShape="1">
          <a:blip r:embed="rId3"/>
          <a:srcRect l="21600" t="41415" r="24462" b="40325"/>
          <a:stretch/>
        </p:blipFill>
        <p:spPr>
          <a:xfrm rot="21047287">
            <a:off x="933237" y="4808580"/>
            <a:ext cx="6589189" cy="1254824"/>
          </a:xfrm>
          <a:prstGeom prst="rect">
            <a:avLst/>
          </a:prstGeom>
        </p:spPr>
      </p:pic>
    </p:spTree>
    <p:extLst>
      <p:ext uri="{BB962C8B-B14F-4D97-AF65-F5344CB8AC3E}">
        <p14:creationId xmlns:p14="http://schemas.microsoft.com/office/powerpoint/2010/main" val="1467424951"/>
      </p:ext>
    </p:extLst>
  </p:cSld>
  <p:clrMapOvr>
    <a:masterClrMapping/>
  </p:clrMapOvr>
</p:sld>
</file>

<file path=ppt/theme/theme1.xml><?xml version="1.0" encoding="utf-8"?>
<a:theme xmlns:a="http://schemas.openxmlformats.org/drawingml/2006/main" name="Rahmen">
  <a:themeElements>
    <a:clrScheme name="Frame">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18A1B607-7BAE-46D6-8090-545AC7BDD739}"/>
    </a:ext>
  </a:extLst>
</a:theme>
</file>

<file path=docProps/app.xml><?xml version="1.0" encoding="utf-8"?>
<Properties xmlns="http://schemas.openxmlformats.org/officeDocument/2006/extended-properties" xmlns:vt="http://schemas.openxmlformats.org/officeDocument/2006/docPropsVTypes">
  <Template>TM03457475[[fn=Rahmen]]</Template>
  <TotalTime>0</TotalTime>
  <Words>872</Words>
  <Application>Microsoft Office PowerPoint</Application>
  <PresentationFormat>Breitbild</PresentationFormat>
  <Paragraphs>77</Paragraphs>
  <Slides>15</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15</vt:i4>
      </vt:variant>
    </vt:vector>
  </HeadingPairs>
  <TitlesOfParts>
    <vt:vector size="19" baseType="lpstr">
      <vt:lpstr>Arial</vt:lpstr>
      <vt:lpstr>Corbel</vt:lpstr>
      <vt:lpstr>Wingdings 2</vt:lpstr>
      <vt:lpstr>Rahmen</vt:lpstr>
      <vt:lpstr>Corona und die Moral</vt:lpstr>
      <vt:lpstr>Podcast </vt:lpstr>
      <vt:lpstr>Einleitung bis Minute 1:30</vt:lpstr>
      <vt:lpstr>Leitfragen</vt:lpstr>
      <vt:lpstr>Moral ist… Minute 1:30-16:05</vt:lpstr>
      <vt:lpstr>Moral ist…</vt:lpstr>
      <vt:lpstr>Corona und die Moral  Minute 16:05- 24:20</vt:lpstr>
      <vt:lpstr>Inputs aus Medien Quelle: Vatican News (21. Dezember. 2020): Vatikan: Corona- Impfstoffe „moralisch akzeptabel“. URL: https://www.vaticannews.va/de/vatikan/news/2020-12/vatikan-glaubenskongregation-impfung-corona-moral-abtreibung.html  Minute 24:20- 30:23</vt:lpstr>
      <vt:lpstr>Inputs aus Medien Quelle: Bossart, Yves (14.5.2020): Was ist ein Menschenleben wert? In: srf.ch. URL: https://www.srf.ch/kultur/gesellschaft-religion/corona-und-ethik-was-ist-ein-menschenleben-wert Minute 30: 23- 39:50</vt:lpstr>
      <vt:lpstr>Inputs aus Medien Quelle: Pollmann, Arnd (27.9.2020): Corona und Feierverbote. Dialektik der Einschränkung. In: Deutschlandfunk Kultur. URL: https://www.deutschlandfunkkultur.de/corona-und-feierverbotedialektik-der-einschraenkung.2162.de.html?dram:article_id=484776   Minute 39:55- 49:30</vt:lpstr>
      <vt:lpstr>Hörprobe </vt:lpstr>
      <vt:lpstr>Unterschiede der Moral Minute 57:10- 1:07:15 </vt:lpstr>
      <vt:lpstr>Moral in der Gesellschaft</vt:lpstr>
      <vt:lpstr>Fazit</vt:lpstr>
      <vt:lpstr>Danke für die Aufmerksamkeit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Corona und die Moral</dc:title>
  <dc:creator>Marie</dc:creator>
  <cp:lastModifiedBy>Marie</cp:lastModifiedBy>
  <cp:revision>29</cp:revision>
  <dcterms:created xsi:type="dcterms:W3CDTF">2021-04-19T10:22:06Z</dcterms:created>
  <dcterms:modified xsi:type="dcterms:W3CDTF">2021-05-27T14:35:20Z</dcterms:modified>
</cp:coreProperties>
</file>