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753600" cy="7315200"/>
  <p:notesSz cx="6858000" cy="9144000"/>
  <p:embeddedFontLst>
    <p:embeddedFont>
      <p:font typeface="Akzentica" panose="020B0604020202020204" charset="0"/>
      <p:regular r:id="rId6"/>
    </p:embeddedFont>
    <p:embeddedFont>
      <p:font typeface="Akzentica Italics" panose="020B0604020202020204" charset="0"/>
      <p:regular r:id="rId7"/>
      <p:italic r:id="rId8"/>
    </p:embeddedFont>
    <p:embeddedFont>
      <p:font typeface="Arial Italics" panose="020B0604020202020204" charset="0"/>
      <p:regular r:id="rId9"/>
      <p:italic r:id="rId10"/>
    </p:embeddedFont>
    <p:embeddedFont>
      <p:font typeface="Lazydog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34" autoAdjust="0"/>
    <p:restoredTop sz="94609" autoAdjust="0"/>
  </p:normalViewPr>
  <p:slideViewPr>
    <p:cSldViewPr>
      <p:cViewPr varScale="1">
        <p:scale>
          <a:sx n="78" d="100"/>
          <a:sy n="78" d="100"/>
        </p:scale>
        <p:origin x="69" y="6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26" Type="http://schemas.openxmlformats.org/officeDocument/2006/relationships/slide" Target="slide2.xml"/><Relationship Id="rId3" Type="http://schemas.openxmlformats.org/officeDocument/2006/relationships/audio" Target="../media/media1.m4a"/><Relationship Id="rId21" Type="http://schemas.openxmlformats.org/officeDocument/2006/relationships/image" Target="../media/image17.png"/><Relationship Id="rId7" Type="http://schemas.openxmlformats.org/officeDocument/2006/relationships/image" Target="../media/image3.svg"/><Relationship Id="rId12" Type="http://schemas.openxmlformats.org/officeDocument/2006/relationships/image" Target="../media/image8.png"/><Relationship Id="rId17" Type="http://schemas.openxmlformats.org/officeDocument/2006/relationships/image" Target="../media/image13.svg"/><Relationship Id="rId25" Type="http://schemas.openxmlformats.org/officeDocument/2006/relationships/image" Target="../media/image21.png"/><Relationship Id="rId2" Type="http://schemas.microsoft.com/office/2007/relationships/media" Target="../media/media1.m4a"/><Relationship Id="rId16" Type="http://schemas.openxmlformats.org/officeDocument/2006/relationships/image" Target="../media/image12.png"/><Relationship Id="rId20" Type="http://schemas.openxmlformats.org/officeDocument/2006/relationships/image" Target="../media/image16.svg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24" Type="http://schemas.openxmlformats.org/officeDocument/2006/relationships/image" Target="../media/image20.svg"/><Relationship Id="rId5" Type="http://schemas.openxmlformats.org/officeDocument/2006/relationships/image" Target="../media/image1.png"/><Relationship Id="rId15" Type="http://schemas.openxmlformats.org/officeDocument/2006/relationships/image" Target="../media/image11.svg"/><Relationship Id="rId23" Type="http://schemas.openxmlformats.org/officeDocument/2006/relationships/image" Target="../media/image19.png"/><Relationship Id="rId10" Type="http://schemas.openxmlformats.org/officeDocument/2006/relationships/image" Target="../media/image6.png"/><Relationship Id="rId19" Type="http://schemas.openxmlformats.org/officeDocument/2006/relationships/image" Target="../media/image1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Relationship Id="rId22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26" Type="http://schemas.openxmlformats.org/officeDocument/2006/relationships/slide" Target="slide3.xml"/><Relationship Id="rId3" Type="http://schemas.openxmlformats.org/officeDocument/2006/relationships/audio" Target="../media/media1.m4a"/><Relationship Id="rId21" Type="http://schemas.openxmlformats.org/officeDocument/2006/relationships/image" Target="../media/image17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openxmlformats.org/officeDocument/2006/relationships/image" Target="../media/image13.svg"/><Relationship Id="rId25" Type="http://schemas.openxmlformats.org/officeDocument/2006/relationships/image" Target="../media/image21.png"/><Relationship Id="rId2" Type="http://schemas.microsoft.com/office/2007/relationships/media" Target="../media/media1.m4a"/><Relationship Id="rId16" Type="http://schemas.openxmlformats.org/officeDocument/2006/relationships/image" Target="../media/image12.png"/><Relationship Id="rId20" Type="http://schemas.openxmlformats.org/officeDocument/2006/relationships/image" Target="../media/image16.svg"/><Relationship Id="rId1" Type="http://schemas.openxmlformats.org/officeDocument/2006/relationships/tags" Target="../tags/tag2.xml"/><Relationship Id="rId6" Type="http://schemas.openxmlformats.org/officeDocument/2006/relationships/image" Target="../media/image3.svg"/><Relationship Id="rId11" Type="http://schemas.openxmlformats.org/officeDocument/2006/relationships/image" Target="../media/image1.png"/><Relationship Id="rId24" Type="http://schemas.openxmlformats.org/officeDocument/2006/relationships/image" Target="../media/image20.svg"/><Relationship Id="rId5" Type="http://schemas.openxmlformats.org/officeDocument/2006/relationships/image" Target="../media/image2.png"/><Relationship Id="rId15" Type="http://schemas.openxmlformats.org/officeDocument/2006/relationships/image" Target="../media/image11.svg"/><Relationship Id="rId23" Type="http://schemas.openxmlformats.org/officeDocument/2006/relationships/image" Target="../media/image19.png"/><Relationship Id="rId10" Type="http://schemas.openxmlformats.org/officeDocument/2006/relationships/image" Target="../media/image7.svg"/><Relationship Id="rId19" Type="http://schemas.openxmlformats.org/officeDocument/2006/relationships/image" Target="../media/image1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6.png"/><Relationship Id="rId14" Type="http://schemas.openxmlformats.org/officeDocument/2006/relationships/image" Target="../media/image10.png"/><Relationship Id="rId22" Type="http://schemas.openxmlformats.org/officeDocument/2006/relationships/image" Target="../media/image1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18.sv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slide" Target="slide4.xml"/><Relationship Id="rId2" Type="http://schemas.openxmlformats.org/officeDocument/2006/relationships/audio" Target="../media/media1.m4a"/><Relationship Id="rId16" Type="http://schemas.openxmlformats.org/officeDocument/2006/relationships/image" Target="../media/image13.svg"/><Relationship Id="rId20" Type="http://schemas.openxmlformats.org/officeDocument/2006/relationships/image" Target="../media/image17.png"/><Relationship Id="rId1" Type="http://schemas.microsoft.com/office/2007/relationships/media" Target="../media/media1.m4a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image" Target="../media/image3.svg"/><Relationship Id="rId15" Type="http://schemas.openxmlformats.org/officeDocument/2006/relationships/image" Target="../media/image12.png"/><Relationship Id="rId23" Type="http://schemas.openxmlformats.org/officeDocument/2006/relationships/image" Target="../media/image20.svg"/><Relationship Id="rId10" Type="http://schemas.openxmlformats.org/officeDocument/2006/relationships/image" Target="../media/image1.png"/><Relationship Id="rId19" Type="http://schemas.openxmlformats.org/officeDocument/2006/relationships/image" Target="../media/image16.svg"/><Relationship Id="rId4" Type="http://schemas.openxmlformats.org/officeDocument/2006/relationships/image" Target="../media/image2.png"/><Relationship Id="rId9" Type="http://schemas.openxmlformats.org/officeDocument/2006/relationships/image" Target="../media/image7.svg"/><Relationship Id="rId14" Type="http://schemas.openxmlformats.org/officeDocument/2006/relationships/image" Target="../media/image11.svg"/><Relationship Id="rId2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38855" y="-76200"/>
            <a:ext cx="8875890" cy="6345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36"/>
              </a:lnSpc>
              <a:spcBef>
                <a:spcPct val="0"/>
              </a:spcBef>
            </a:pPr>
            <a:r>
              <a:rPr lang="en-US" sz="3668">
                <a:solidFill>
                  <a:srgbClr val="384154"/>
                </a:solidFill>
                <a:latin typeface="Lazydog"/>
              </a:rPr>
              <a:t>Talking about feelings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4482" y="1143000"/>
            <a:ext cx="9753600" cy="47462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1"/>
              </a:lnSpc>
            </a:pPr>
            <a:r>
              <a:rPr lang="en-US" sz="1586" dirty="0">
                <a:solidFill>
                  <a:srgbClr val="384154"/>
                </a:solidFill>
                <a:latin typeface="Arial"/>
              </a:rPr>
              <a:t>In this worksheet you will learn how to talk about your feelings in English.</a:t>
            </a:r>
          </a:p>
          <a:p>
            <a:pPr algn="ctr">
              <a:lnSpc>
                <a:spcPts val="1810"/>
              </a:lnSpc>
            </a:pPr>
            <a:r>
              <a:rPr lang="en-US" sz="1293" dirty="0">
                <a:solidFill>
                  <a:srgbClr val="384154"/>
                </a:solidFill>
                <a:latin typeface="Arial Italics"/>
              </a:rPr>
              <a:t>Auf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diesem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Arbeitsblatt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lernst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du,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wie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du auf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Englisch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über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deine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Gefühle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redest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.</a:t>
            </a:r>
          </a:p>
          <a:p>
            <a:pPr algn="ctr">
              <a:lnSpc>
                <a:spcPts val="1810"/>
              </a:lnSpc>
            </a:pPr>
            <a:endParaRPr lang="en-US" sz="1293" dirty="0">
              <a:solidFill>
                <a:srgbClr val="384154"/>
              </a:solidFill>
              <a:latin typeface="Arial Italics"/>
            </a:endParaRPr>
          </a:p>
          <a:p>
            <a:pPr algn="ctr">
              <a:lnSpc>
                <a:spcPts val="2221"/>
              </a:lnSpc>
            </a:pPr>
            <a:r>
              <a:rPr lang="en-US" sz="1586" dirty="0">
                <a:solidFill>
                  <a:srgbClr val="384154"/>
                </a:solidFill>
                <a:latin typeface="Arial"/>
              </a:rPr>
              <a:t>Pick the difficulty level your teacher told you to.</a:t>
            </a:r>
          </a:p>
          <a:p>
            <a:pPr algn="ctr">
              <a:lnSpc>
                <a:spcPts val="1810"/>
              </a:lnSpc>
            </a:pP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Wähle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die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Schwierigkeitsstufe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, die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dir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dein:e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Lehrer:in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dir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empfohlen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hat.</a:t>
            </a:r>
          </a:p>
          <a:p>
            <a:pPr algn="ctr">
              <a:lnSpc>
                <a:spcPts val="1810"/>
              </a:lnSpc>
            </a:pPr>
            <a:endParaRPr lang="en-US" sz="1293" dirty="0">
              <a:solidFill>
                <a:srgbClr val="384154"/>
              </a:solidFill>
              <a:latin typeface="Arial Italics"/>
            </a:endParaRPr>
          </a:p>
          <a:p>
            <a:pPr algn="ctr">
              <a:lnSpc>
                <a:spcPts val="2221"/>
              </a:lnSpc>
            </a:pPr>
            <a:r>
              <a:rPr lang="en-US" sz="1586" dirty="0">
                <a:solidFill>
                  <a:srgbClr val="384154"/>
                </a:solidFill>
                <a:latin typeface="Arial"/>
              </a:rPr>
              <a:t>Klick on the images below to select a level.</a:t>
            </a:r>
          </a:p>
          <a:p>
            <a:pPr algn="ctr">
              <a:lnSpc>
                <a:spcPts val="1810"/>
              </a:lnSpc>
            </a:pP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Klicke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auf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eines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der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unteren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Bilder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, um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dein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 Level </a:t>
            </a:r>
            <a:r>
              <a:rPr lang="en-US" sz="1293" dirty="0" err="1">
                <a:solidFill>
                  <a:srgbClr val="384154"/>
                </a:solidFill>
                <a:latin typeface="Arial Italics"/>
              </a:rPr>
              <a:t>auszuwählen</a:t>
            </a:r>
            <a:r>
              <a:rPr lang="en-US" sz="1293" dirty="0">
                <a:solidFill>
                  <a:srgbClr val="384154"/>
                </a:solidFill>
                <a:latin typeface="Arial Italics"/>
              </a:rPr>
              <a:t>.</a:t>
            </a:r>
          </a:p>
          <a:p>
            <a:pPr algn="ctr">
              <a:lnSpc>
                <a:spcPts val="1810"/>
              </a:lnSpc>
            </a:pPr>
            <a:endParaRPr lang="en-US" sz="1293" dirty="0">
              <a:solidFill>
                <a:srgbClr val="384154"/>
              </a:solidFill>
              <a:latin typeface="Arial Italics"/>
            </a:endParaRPr>
          </a:p>
          <a:p>
            <a:pPr algn="ctr">
              <a:lnSpc>
                <a:spcPts val="2221"/>
              </a:lnSpc>
            </a:pPr>
            <a:r>
              <a:rPr lang="en-US" sz="1586" dirty="0">
                <a:solidFill>
                  <a:srgbClr val="384154"/>
                </a:solidFill>
                <a:latin typeface="Arial"/>
              </a:rPr>
              <a:t>Level 1</a:t>
            </a:r>
          </a:p>
          <a:p>
            <a:pPr algn="ctr">
              <a:lnSpc>
                <a:spcPts val="2221"/>
              </a:lnSpc>
            </a:pPr>
            <a:endParaRPr lang="en-US" sz="1586" dirty="0">
              <a:solidFill>
                <a:srgbClr val="384154"/>
              </a:solidFill>
              <a:latin typeface="Arial"/>
            </a:endParaRPr>
          </a:p>
          <a:p>
            <a:pPr algn="ctr">
              <a:lnSpc>
                <a:spcPts val="2221"/>
              </a:lnSpc>
            </a:pPr>
            <a:endParaRPr lang="en-US" sz="1586" dirty="0">
              <a:solidFill>
                <a:srgbClr val="384154"/>
              </a:solidFill>
              <a:latin typeface="Arial"/>
            </a:endParaRPr>
          </a:p>
          <a:p>
            <a:pPr algn="ctr">
              <a:lnSpc>
                <a:spcPts val="2221"/>
              </a:lnSpc>
            </a:pPr>
            <a:endParaRPr lang="en-US" sz="1586" dirty="0">
              <a:solidFill>
                <a:srgbClr val="384154"/>
              </a:solidFill>
              <a:latin typeface="Arial"/>
            </a:endParaRPr>
          </a:p>
          <a:p>
            <a:pPr algn="ctr">
              <a:lnSpc>
                <a:spcPts val="2221"/>
              </a:lnSpc>
            </a:pPr>
            <a:r>
              <a:rPr lang="en-US" sz="1586" dirty="0">
                <a:solidFill>
                  <a:srgbClr val="384154"/>
                </a:solidFill>
                <a:latin typeface="Arial"/>
              </a:rPr>
              <a:t>Level 2</a:t>
            </a:r>
          </a:p>
          <a:p>
            <a:pPr algn="ctr">
              <a:lnSpc>
                <a:spcPts val="2221"/>
              </a:lnSpc>
            </a:pPr>
            <a:endParaRPr lang="en-US" sz="1586" dirty="0">
              <a:solidFill>
                <a:srgbClr val="384154"/>
              </a:solidFill>
              <a:latin typeface="Arial"/>
            </a:endParaRPr>
          </a:p>
          <a:p>
            <a:pPr algn="ctr">
              <a:lnSpc>
                <a:spcPts val="2221"/>
              </a:lnSpc>
            </a:pPr>
            <a:endParaRPr lang="en-US" sz="1586" dirty="0">
              <a:solidFill>
                <a:srgbClr val="384154"/>
              </a:solidFill>
              <a:latin typeface="Arial"/>
            </a:endParaRPr>
          </a:p>
          <a:p>
            <a:pPr algn="ctr">
              <a:lnSpc>
                <a:spcPts val="2221"/>
              </a:lnSpc>
            </a:pPr>
            <a:endParaRPr lang="en-US" sz="1586" dirty="0">
              <a:solidFill>
                <a:srgbClr val="384154"/>
              </a:solidFill>
              <a:latin typeface="Arial"/>
            </a:endParaRPr>
          </a:p>
          <a:p>
            <a:pPr algn="ctr">
              <a:lnSpc>
                <a:spcPts val="2221"/>
              </a:lnSpc>
            </a:pPr>
            <a:r>
              <a:rPr lang="en-US" sz="1586" dirty="0">
                <a:solidFill>
                  <a:srgbClr val="384154"/>
                </a:solidFill>
                <a:latin typeface="Arial"/>
              </a:rPr>
              <a:t>Level 3</a:t>
            </a:r>
          </a:p>
        </p:txBody>
      </p:sp>
      <p:sp>
        <p:nvSpPr>
          <p:cNvPr id="4" name="Ovale Legende 3">
            <a:hlinkClick r:id="rId2" action="ppaction://hlinksldjump"/>
            <a:extLst>
              <a:ext uri="{FF2B5EF4-FFF2-40B4-BE49-F238E27FC236}">
                <a16:creationId xmlns:a16="http://schemas.microsoft.com/office/drawing/2014/main" id="{B313BCE5-4366-A834-4324-910AFDBA1099}"/>
              </a:ext>
            </a:extLst>
          </p:cNvPr>
          <p:cNvSpPr/>
          <p:nvPr/>
        </p:nvSpPr>
        <p:spPr>
          <a:xfrm>
            <a:off x="4191000" y="3657600"/>
            <a:ext cx="1371600" cy="685800"/>
          </a:xfrm>
          <a:prstGeom prst="wedgeEllipseCallou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EASY</a:t>
            </a:r>
          </a:p>
        </p:txBody>
      </p:sp>
      <p:sp>
        <p:nvSpPr>
          <p:cNvPr id="5" name="Ovale Legende 4">
            <a:hlinkClick r:id="rId3" action="ppaction://hlinksldjump"/>
            <a:extLst>
              <a:ext uri="{FF2B5EF4-FFF2-40B4-BE49-F238E27FC236}">
                <a16:creationId xmlns:a16="http://schemas.microsoft.com/office/drawing/2014/main" id="{7F617209-AA31-F5C1-1CFD-1AD276F345A7}"/>
              </a:ext>
            </a:extLst>
          </p:cNvPr>
          <p:cNvSpPr/>
          <p:nvPr/>
        </p:nvSpPr>
        <p:spPr>
          <a:xfrm flipH="1">
            <a:off x="4191000" y="4811549"/>
            <a:ext cx="1371600" cy="685800"/>
          </a:xfrm>
          <a:prstGeom prst="wedgeEllipseCallou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MEDIUM</a:t>
            </a:r>
          </a:p>
        </p:txBody>
      </p:sp>
      <p:sp>
        <p:nvSpPr>
          <p:cNvPr id="6" name="Ovale Legende 5">
            <a:hlinkClick r:id="rId4" action="ppaction://hlinksldjump"/>
            <a:extLst>
              <a:ext uri="{FF2B5EF4-FFF2-40B4-BE49-F238E27FC236}">
                <a16:creationId xmlns:a16="http://schemas.microsoft.com/office/drawing/2014/main" id="{595D8F2E-C521-95F1-0CFB-37D8119551BA}"/>
              </a:ext>
            </a:extLst>
          </p:cNvPr>
          <p:cNvSpPr/>
          <p:nvPr/>
        </p:nvSpPr>
        <p:spPr>
          <a:xfrm>
            <a:off x="4191000" y="5938348"/>
            <a:ext cx="1371600" cy="685800"/>
          </a:xfrm>
          <a:prstGeom prst="wedgeEllipseCallou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HARD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068"/>
    </mc:Choice>
    <mc:Fallback xmlns="">
      <p:transition spd="slow" advTm="8606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916561" y="3861947"/>
            <a:ext cx="1771855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>
                <a:solidFill>
                  <a:srgbClr val="000000"/>
                </a:solidFill>
                <a:latin typeface="Akzentica"/>
              </a:rPr>
              <a:t>1) She is ___________</a:t>
            </a:r>
          </a:p>
        </p:txBody>
      </p:sp>
      <p:sp>
        <p:nvSpPr>
          <p:cNvPr id="6" name="Freeform 6"/>
          <p:cNvSpPr/>
          <p:nvPr/>
        </p:nvSpPr>
        <p:spPr>
          <a:xfrm>
            <a:off x="3416475" y="2889032"/>
            <a:ext cx="1030880" cy="890123"/>
          </a:xfrm>
          <a:custGeom>
            <a:avLst/>
            <a:gdLst/>
            <a:ahLst/>
            <a:cxnLst/>
            <a:rect l="l" t="t" r="r" b="b"/>
            <a:pathLst>
              <a:path w="1066477" h="949165">
                <a:moveTo>
                  <a:pt x="0" y="0"/>
                </a:moveTo>
                <a:lnTo>
                  <a:pt x="1066477" y="0"/>
                </a:lnTo>
                <a:lnTo>
                  <a:pt x="1066477" y="949165"/>
                </a:lnTo>
                <a:lnTo>
                  <a:pt x="0" y="9491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2" name="Freeform 2"/>
          <p:cNvSpPr/>
          <p:nvPr/>
        </p:nvSpPr>
        <p:spPr>
          <a:xfrm>
            <a:off x="1361804" y="2928789"/>
            <a:ext cx="881369" cy="786678"/>
          </a:xfrm>
          <a:custGeom>
            <a:avLst/>
            <a:gdLst/>
            <a:ahLst/>
            <a:cxnLst/>
            <a:rect l="l" t="t" r="r" b="b"/>
            <a:pathLst>
              <a:path w="911803" h="838858">
                <a:moveTo>
                  <a:pt x="0" y="0"/>
                </a:moveTo>
                <a:lnTo>
                  <a:pt x="911803" y="0"/>
                </a:lnTo>
                <a:lnTo>
                  <a:pt x="911803" y="838858"/>
                </a:lnTo>
                <a:lnTo>
                  <a:pt x="0" y="83885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3" name="Freeform 3"/>
          <p:cNvSpPr/>
          <p:nvPr/>
        </p:nvSpPr>
        <p:spPr>
          <a:xfrm>
            <a:off x="1302802" y="4283071"/>
            <a:ext cx="999374" cy="762325"/>
          </a:xfrm>
          <a:custGeom>
            <a:avLst/>
            <a:gdLst/>
            <a:ahLst/>
            <a:cxnLst/>
            <a:rect l="l" t="t" r="r" b="b"/>
            <a:pathLst>
              <a:path w="1033883" h="812890">
                <a:moveTo>
                  <a:pt x="0" y="0"/>
                </a:moveTo>
                <a:lnTo>
                  <a:pt x="1033883" y="0"/>
                </a:lnTo>
                <a:lnTo>
                  <a:pt x="1033883" y="812890"/>
                </a:lnTo>
                <a:lnTo>
                  <a:pt x="0" y="81289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4" name="Freeform 4"/>
          <p:cNvSpPr/>
          <p:nvPr/>
        </p:nvSpPr>
        <p:spPr>
          <a:xfrm>
            <a:off x="1521159" y="5682989"/>
            <a:ext cx="562660" cy="878681"/>
          </a:xfrm>
          <a:custGeom>
            <a:avLst/>
            <a:gdLst/>
            <a:ahLst/>
            <a:cxnLst/>
            <a:rect l="l" t="t" r="r" b="b"/>
            <a:pathLst>
              <a:path w="582089" h="936964">
                <a:moveTo>
                  <a:pt x="0" y="0"/>
                </a:moveTo>
                <a:lnTo>
                  <a:pt x="582089" y="0"/>
                </a:lnTo>
                <a:lnTo>
                  <a:pt x="582089" y="936964"/>
                </a:lnTo>
                <a:lnTo>
                  <a:pt x="0" y="93696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5" name="Freeform 5"/>
          <p:cNvSpPr/>
          <p:nvPr/>
        </p:nvSpPr>
        <p:spPr>
          <a:xfrm>
            <a:off x="7510187" y="2928789"/>
            <a:ext cx="938794" cy="810610"/>
          </a:xfrm>
          <a:custGeom>
            <a:avLst/>
            <a:gdLst/>
            <a:ahLst/>
            <a:cxnLst/>
            <a:rect l="l" t="t" r="r" b="b"/>
            <a:pathLst>
              <a:path w="971211" h="864378">
                <a:moveTo>
                  <a:pt x="0" y="0"/>
                </a:moveTo>
                <a:lnTo>
                  <a:pt x="971211" y="0"/>
                </a:lnTo>
                <a:lnTo>
                  <a:pt x="971211" y="864378"/>
                </a:lnTo>
                <a:lnTo>
                  <a:pt x="0" y="86437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7" name="Freeform 7"/>
          <p:cNvSpPr/>
          <p:nvPr/>
        </p:nvSpPr>
        <p:spPr>
          <a:xfrm>
            <a:off x="3498508" y="4277267"/>
            <a:ext cx="866813" cy="797865"/>
          </a:xfrm>
          <a:custGeom>
            <a:avLst/>
            <a:gdLst/>
            <a:ahLst/>
            <a:cxnLst/>
            <a:rect l="l" t="t" r="r" b="b"/>
            <a:pathLst>
              <a:path w="896745" h="850787">
                <a:moveTo>
                  <a:pt x="0" y="0"/>
                </a:moveTo>
                <a:lnTo>
                  <a:pt x="896745" y="0"/>
                </a:lnTo>
                <a:lnTo>
                  <a:pt x="896745" y="850787"/>
                </a:lnTo>
                <a:lnTo>
                  <a:pt x="0" y="850787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8" name="Freeform 8"/>
          <p:cNvSpPr/>
          <p:nvPr/>
        </p:nvSpPr>
        <p:spPr>
          <a:xfrm>
            <a:off x="3370983" y="5667640"/>
            <a:ext cx="1121864" cy="933311"/>
          </a:xfrm>
          <a:custGeom>
            <a:avLst/>
            <a:gdLst/>
            <a:ahLst/>
            <a:cxnLst/>
            <a:rect l="l" t="t" r="r" b="b"/>
            <a:pathLst>
              <a:path w="1160603" h="995217">
                <a:moveTo>
                  <a:pt x="0" y="0"/>
                </a:moveTo>
                <a:lnTo>
                  <a:pt x="1160603" y="0"/>
                </a:lnTo>
                <a:lnTo>
                  <a:pt x="1160603" y="995218"/>
                </a:lnTo>
                <a:lnTo>
                  <a:pt x="0" y="99521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9" name="Freeform 9"/>
          <p:cNvSpPr/>
          <p:nvPr/>
        </p:nvSpPr>
        <p:spPr>
          <a:xfrm>
            <a:off x="7535704" y="4255246"/>
            <a:ext cx="887759" cy="841906"/>
          </a:xfrm>
          <a:custGeom>
            <a:avLst/>
            <a:gdLst/>
            <a:ahLst/>
            <a:cxnLst/>
            <a:rect l="l" t="t" r="r" b="b"/>
            <a:pathLst>
              <a:path w="918414" h="897750">
                <a:moveTo>
                  <a:pt x="0" y="0"/>
                </a:moveTo>
                <a:lnTo>
                  <a:pt x="918415" y="0"/>
                </a:lnTo>
                <a:lnTo>
                  <a:pt x="918415" y="897750"/>
                </a:lnTo>
                <a:lnTo>
                  <a:pt x="0" y="89775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0" name="Freeform 10"/>
          <p:cNvSpPr/>
          <p:nvPr/>
        </p:nvSpPr>
        <p:spPr>
          <a:xfrm>
            <a:off x="5452416" y="2944114"/>
            <a:ext cx="1012828" cy="779958"/>
          </a:xfrm>
          <a:custGeom>
            <a:avLst/>
            <a:gdLst/>
            <a:ahLst/>
            <a:cxnLst/>
            <a:rect l="l" t="t" r="r" b="b"/>
            <a:pathLst>
              <a:path w="1047802" h="831693">
                <a:moveTo>
                  <a:pt x="0" y="0"/>
                </a:moveTo>
                <a:lnTo>
                  <a:pt x="1047802" y="0"/>
                </a:lnTo>
                <a:lnTo>
                  <a:pt x="1047802" y="831693"/>
                </a:lnTo>
                <a:lnTo>
                  <a:pt x="0" y="831693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>
          <a:xfrm>
            <a:off x="5577252" y="4245107"/>
            <a:ext cx="763160" cy="862184"/>
          </a:xfrm>
          <a:custGeom>
            <a:avLst/>
            <a:gdLst/>
            <a:ahLst/>
            <a:cxnLst/>
            <a:rect l="l" t="t" r="r" b="b"/>
            <a:pathLst>
              <a:path w="789512" h="919373">
                <a:moveTo>
                  <a:pt x="0" y="0"/>
                </a:moveTo>
                <a:lnTo>
                  <a:pt x="789511" y="0"/>
                </a:lnTo>
                <a:lnTo>
                  <a:pt x="789511" y="919373"/>
                </a:lnTo>
                <a:lnTo>
                  <a:pt x="0" y="919373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2" name="Freeform 12"/>
          <p:cNvSpPr/>
          <p:nvPr/>
        </p:nvSpPr>
        <p:spPr>
          <a:xfrm>
            <a:off x="5443552" y="5763735"/>
            <a:ext cx="1030560" cy="741121"/>
          </a:xfrm>
          <a:custGeom>
            <a:avLst/>
            <a:gdLst/>
            <a:ahLst/>
            <a:cxnLst/>
            <a:rect l="l" t="t" r="r" b="b"/>
            <a:pathLst>
              <a:path w="1066146" h="790280">
                <a:moveTo>
                  <a:pt x="0" y="0"/>
                </a:moveTo>
                <a:lnTo>
                  <a:pt x="1066145" y="0"/>
                </a:lnTo>
                <a:lnTo>
                  <a:pt x="1066145" y="790280"/>
                </a:lnTo>
                <a:lnTo>
                  <a:pt x="0" y="790280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3" name="Freeform 13"/>
          <p:cNvSpPr/>
          <p:nvPr/>
        </p:nvSpPr>
        <p:spPr>
          <a:xfrm>
            <a:off x="7682208" y="5670830"/>
            <a:ext cx="594752" cy="926933"/>
          </a:xfrm>
          <a:custGeom>
            <a:avLst/>
            <a:gdLst/>
            <a:ahLst/>
            <a:cxnLst/>
            <a:rect l="l" t="t" r="r" b="b"/>
            <a:pathLst>
              <a:path w="615289" h="988416">
                <a:moveTo>
                  <a:pt x="0" y="0"/>
                </a:moveTo>
                <a:lnTo>
                  <a:pt x="615289" y="0"/>
                </a:lnTo>
                <a:lnTo>
                  <a:pt x="615289" y="988416"/>
                </a:lnTo>
                <a:lnTo>
                  <a:pt x="0" y="98841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5" name="TextBox 15"/>
          <p:cNvSpPr txBox="1"/>
          <p:nvPr/>
        </p:nvSpPr>
        <p:spPr>
          <a:xfrm>
            <a:off x="3110822" y="3873913"/>
            <a:ext cx="1642188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>
                <a:solidFill>
                  <a:srgbClr val="000000"/>
                </a:solidFill>
                <a:latin typeface="Akzentica"/>
              </a:rPr>
              <a:t>2) He is ___________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118128" y="5166455"/>
            <a:ext cx="1606619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8) He is ___________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075405" y="6654547"/>
            <a:ext cx="1658633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11) He is ___________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916561" y="5154489"/>
            <a:ext cx="1672196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5) She is ___________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73511" y="6642581"/>
            <a:ext cx="1615246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9) She is ___________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102598" y="6654547"/>
            <a:ext cx="1658633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10) She is ___________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5167818" y="3873913"/>
            <a:ext cx="1582027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>
                <a:solidFill>
                  <a:srgbClr val="000000"/>
                </a:solidFill>
                <a:latin typeface="Akzentica"/>
              </a:rPr>
              <a:t>3) She is ___________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5167818" y="5166455"/>
            <a:ext cx="1582027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>
                <a:solidFill>
                  <a:srgbClr val="000000"/>
                </a:solidFill>
                <a:latin typeface="Akzentica"/>
              </a:rPr>
              <a:t>7) She is ___________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7122131" y="3873913"/>
            <a:ext cx="1714906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>
                <a:solidFill>
                  <a:srgbClr val="000000"/>
                </a:solidFill>
                <a:latin typeface="Akzentica"/>
              </a:rPr>
              <a:t>4) She is ___________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7118128" y="6654547"/>
            <a:ext cx="1661961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12) She is ___________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2971800" y="5166455"/>
            <a:ext cx="1827735" cy="209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6) They are ___________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2016530" y="1460440"/>
            <a:ext cx="5720537" cy="1296655"/>
            <a:chOff x="0" y="0"/>
            <a:chExt cx="7627383" cy="1728873"/>
          </a:xfrm>
        </p:grpSpPr>
        <p:sp>
          <p:nvSpPr>
            <p:cNvPr id="27" name="TextBox 27"/>
            <p:cNvSpPr txBox="1"/>
            <p:nvPr/>
          </p:nvSpPr>
          <p:spPr>
            <a:xfrm>
              <a:off x="63031" y="117071"/>
              <a:ext cx="3797182" cy="14661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bored - </a:t>
              </a:r>
              <a:r>
                <a:rPr lang="en-US" sz="1054" dirty="0" err="1">
                  <a:solidFill>
                    <a:srgbClr val="000000"/>
                  </a:solidFill>
                  <a:latin typeface="Akzentica"/>
                </a:rPr>
                <a:t>gelangweilt</a:t>
              </a:r>
              <a:endParaRPr lang="en-US" sz="1054" dirty="0">
                <a:solidFill>
                  <a:srgbClr val="000000"/>
                </a:solidFill>
                <a:latin typeface="Akzentica"/>
              </a:endParaRP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hot - </a:t>
              </a:r>
              <a:r>
                <a:rPr lang="en-US" sz="1054" dirty="0" err="1">
                  <a:solidFill>
                    <a:srgbClr val="000000"/>
                  </a:solidFill>
                  <a:latin typeface="Akzentica"/>
                </a:rPr>
                <a:t>heiß</a:t>
              </a:r>
              <a:endParaRPr lang="en-US" sz="1054" dirty="0">
                <a:solidFill>
                  <a:srgbClr val="000000"/>
                </a:solidFill>
                <a:latin typeface="Akzentica"/>
              </a:endParaRP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excited - </a:t>
              </a:r>
              <a:r>
                <a:rPr lang="en-US" sz="1054" dirty="0" err="1">
                  <a:solidFill>
                    <a:srgbClr val="000000"/>
                  </a:solidFill>
                  <a:latin typeface="Akzentica"/>
                </a:rPr>
                <a:t>aufgeregt</a:t>
              </a:r>
              <a:endParaRPr lang="en-US" sz="1054" dirty="0">
                <a:solidFill>
                  <a:srgbClr val="000000"/>
                </a:solidFill>
                <a:latin typeface="Akzentica"/>
              </a:endParaRP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hungry - </a:t>
              </a:r>
              <a:r>
                <a:rPr lang="en-US" sz="1054" dirty="0" err="1">
                  <a:solidFill>
                    <a:srgbClr val="000000"/>
                  </a:solidFill>
                  <a:latin typeface="Akzentica"/>
                </a:rPr>
                <a:t>hungrig</a:t>
              </a:r>
              <a:endParaRPr lang="en-US" sz="1054" dirty="0">
                <a:solidFill>
                  <a:srgbClr val="000000"/>
                </a:solidFill>
                <a:latin typeface="Akzentica"/>
              </a:endParaRP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nervous - </a:t>
              </a:r>
              <a:r>
                <a:rPr lang="en-US" sz="1054" dirty="0" err="1">
                  <a:solidFill>
                    <a:srgbClr val="000000"/>
                  </a:solidFill>
                  <a:latin typeface="Akzentica"/>
                </a:rPr>
                <a:t>nervös</a:t>
              </a:r>
              <a:endParaRPr lang="en-US" sz="1054" dirty="0">
                <a:solidFill>
                  <a:srgbClr val="000000"/>
                </a:solidFill>
                <a:latin typeface="Akzentica"/>
              </a:endParaRP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sad - </a:t>
              </a:r>
              <a:r>
                <a:rPr lang="en-US" sz="1054" dirty="0" err="1">
                  <a:solidFill>
                    <a:srgbClr val="000000"/>
                  </a:solidFill>
                  <a:latin typeface="Akzentica"/>
                </a:rPr>
                <a:t>traurig</a:t>
              </a:r>
              <a:endParaRPr lang="en-US" sz="1054" dirty="0">
                <a:solidFill>
                  <a:srgbClr val="000000"/>
                </a:solidFill>
                <a:latin typeface="Akzentica"/>
              </a:endParaRPr>
            </a:p>
          </p:txBody>
        </p:sp>
        <p:sp>
          <p:nvSpPr>
            <p:cNvPr id="28" name="Freeform 28"/>
            <p:cNvSpPr/>
            <p:nvPr/>
          </p:nvSpPr>
          <p:spPr>
            <a:xfrm>
              <a:off x="0" y="0"/>
              <a:ext cx="7627383" cy="1728873"/>
            </a:xfrm>
            <a:custGeom>
              <a:avLst/>
              <a:gdLst/>
              <a:ahLst/>
              <a:cxnLst/>
              <a:rect l="l" t="t" r="r" b="b"/>
              <a:pathLst>
                <a:path w="7627383" h="1728873">
                  <a:moveTo>
                    <a:pt x="0" y="0"/>
                  </a:moveTo>
                  <a:lnTo>
                    <a:pt x="7627383" y="0"/>
                  </a:lnTo>
                  <a:lnTo>
                    <a:pt x="7627383" y="1728873"/>
                  </a:lnTo>
                  <a:lnTo>
                    <a:pt x="0" y="17288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>
                <a:extLst>
                  <a:ext uri="{96DAC541-7B7A-43D3-8B79-37D633B846F1}">
                    <asvg:svgBlip xmlns:asvg="http://schemas.microsoft.com/office/drawing/2016/SVG/main" r:embed="rId24"/>
                  </a:ext>
                </a:extLst>
              </a:blip>
              <a:stretch>
                <a:fillRect/>
              </a:stretch>
            </a:blip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3813691" y="117071"/>
              <a:ext cx="3797182" cy="14661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cold - kalt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angry - wütend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happy - fröhlich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proud - stolz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scared - ängstlich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tired - müde</a:t>
              </a:r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3515354" y="-59396"/>
            <a:ext cx="2568361" cy="6994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081"/>
              </a:lnSpc>
              <a:spcBef>
                <a:spcPct val="0"/>
              </a:spcBef>
            </a:pPr>
            <a:r>
              <a:rPr lang="en-US" sz="4343" dirty="0">
                <a:solidFill>
                  <a:srgbClr val="000000"/>
                </a:solidFill>
                <a:latin typeface="Lazydog"/>
              </a:rPr>
              <a:t>Level 1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698084" y="629390"/>
            <a:ext cx="8357431" cy="7617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23848" lvl="1" indent="-161924" algn="ctr">
              <a:lnSpc>
                <a:spcPts val="2099"/>
              </a:lnSpc>
              <a:buAutoNum type="arabicPeriod"/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Listen and match the words in the box with the images. Write the sentences in your exercise book.</a:t>
            </a:r>
          </a:p>
          <a:p>
            <a:pPr marL="161924" lvl="1" algn="ctr">
              <a:lnSpc>
                <a:spcPts val="2099"/>
              </a:lnSpc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If you want to, you can also click on “</a:t>
            </a:r>
            <a:r>
              <a:rPr lang="en-US" sz="1200" dirty="0" err="1">
                <a:solidFill>
                  <a:srgbClr val="000000"/>
                </a:solidFill>
                <a:latin typeface="Akzentica"/>
              </a:rPr>
              <a:t>Aufzeichnen</a:t>
            </a:r>
            <a:r>
              <a:rPr lang="en-US" sz="1200" dirty="0">
                <a:solidFill>
                  <a:srgbClr val="000000"/>
                </a:solidFill>
                <a:latin typeface="Akzentica"/>
              </a:rPr>
              <a:t>” and record yourself.</a:t>
            </a:r>
          </a:p>
          <a:p>
            <a:pPr algn="ctr">
              <a:lnSpc>
                <a:spcPts val="1819"/>
              </a:lnSpc>
            </a:pP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Höre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dir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die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einzelnen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Wörter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an und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schreibe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die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Sätze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mit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den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passenden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Wörtern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in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dein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Heft. Du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kannst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auch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auf “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Aufzeichnen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”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klicken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und dich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aufnehmen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.</a:t>
            </a:r>
          </a:p>
        </p:txBody>
      </p:sp>
      <p:pic>
        <p:nvPicPr>
          <p:cNvPr id="33" name="Audio Recording 01.06.2024, 09:16:08">
            <a:hlinkClick r:id="" action="ppaction://media"/>
            <a:extLst>
              <a:ext uri="{FF2B5EF4-FFF2-40B4-BE49-F238E27FC236}">
                <a16:creationId xmlns:a16="http://schemas.microsoft.com/office/drawing/2014/main" id="{D917D721-7CB9-7556-C2E0-C0C0F4D4EC86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8238233" y="1305373"/>
            <a:ext cx="812800" cy="812800"/>
          </a:xfrm>
          <a:prstGeom prst="rect">
            <a:avLst/>
          </a:prstGeom>
        </p:spPr>
      </p:pic>
      <p:sp>
        <p:nvSpPr>
          <p:cNvPr id="34" name="Ovale Legende 33">
            <a:hlinkClick r:id="rId26" action="ppaction://hlinksldjump"/>
            <a:extLst>
              <a:ext uri="{FF2B5EF4-FFF2-40B4-BE49-F238E27FC236}">
                <a16:creationId xmlns:a16="http://schemas.microsoft.com/office/drawing/2014/main" id="{0C4BEC04-7629-3418-88B4-264F02ECC82D}"/>
              </a:ext>
            </a:extLst>
          </p:cNvPr>
          <p:cNvSpPr/>
          <p:nvPr/>
        </p:nvSpPr>
        <p:spPr>
          <a:xfrm>
            <a:off x="394347" y="1617079"/>
            <a:ext cx="1371600" cy="685800"/>
          </a:xfrm>
          <a:prstGeom prst="wedgeEllipseCallou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EASY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500"/>
    </mc:Choice>
    <mc:Fallback xmlns="">
      <p:transition spd="slow" advTm="88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752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87010" objId="33"/>
        <p14:stopEvt time="88450" objId="33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0352C703-A0C1-4A52-A557-801AB96ED438}"/>
              </a:ext>
            </a:extLst>
          </p:cNvPr>
          <p:cNvGrpSpPr/>
          <p:nvPr/>
        </p:nvGrpSpPr>
        <p:grpSpPr>
          <a:xfrm>
            <a:off x="1021901" y="2971800"/>
            <a:ext cx="8193976" cy="4021243"/>
            <a:chOff x="1021901" y="2760592"/>
            <a:chExt cx="8193976" cy="4232451"/>
          </a:xfrm>
        </p:grpSpPr>
        <p:sp>
          <p:nvSpPr>
            <p:cNvPr id="2" name="Freeform 2"/>
            <p:cNvSpPr/>
            <p:nvPr/>
          </p:nvSpPr>
          <p:spPr>
            <a:xfrm>
              <a:off x="1482519" y="2802986"/>
              <a:ext cx="911803" cy="838858"/>
            </a:xfrm>
            <a:custGeom>
              <a:avLst/>
              <a:gdLst/>
              <a:ahLst/>
              <a:cxnLst/>
              <a:rect l="l" t="t" r="r" b="b"/>
              <a:pathLst>
                <a:path w="911803" h="838858">
                  <a:moveTo>
                    <a:pt x="0" y="0"/>
                  </a:moveTo>
                  <a:lnTo>
                    <a:pt x="911803" y="0"/>
                  </a:lnTo>
                  <a:lnTo>
                    <a:pt x="911803" y="838858"/>
                  </a:lnTo>
                  <a:lnTo>
                    <a:pt x="0" y="8388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3" name="Freeform 3"/>
            <p:cNvSpPr/>
            <p:nvPr/>
          </p:nvSpPr>
          <p:spPr>
            <a:xfrm>
              <a:off x="1421479" y="4247097"/>
              <a:ext cx="1033883" cy="812890"/>
            </a:xfrm>
            <a:custGeom>
              <a:avLst/>
              <a:gdLst/>
              <a:ahLst/>
              <a:cxnLst/>
              <a:rect l="l" t="t" r="r" b="b"/>
              <a:pathLst>
                <a:path w="1033883" h="812890">
                  <a:moveTo>
                    <a:pt x="0" y="0"/>
                  </a:moveTo>
                  <a:lnTo>
                    <a:pt x="1033883" y="0"/>
                  </a:lnTo>
                  <a:lnTo>
                    <a:pt x="1033883" y="812890"/>
                  </a:lnTo>
                  <a:lnTo>
                    <a:pt x="0" y="8128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4" name="Freeform 4"/>
            <p:cNvSpPr/>
            <p:nvPr/>
          </p:nvSpPr>
          <p:spPr>
            <a:xfrm>
              <a:off x="1647376" y="5739872"/>
              <a:ext cx="582089" cy="936964"/>
            </a:xfrm>
            <a:custGeom>
              <a:avLst/>
              <a:gdLst/>
              <a:ahLst/>
              <a:cxnLst/>
              <a:rect l="l" t="t" r="r" b="b"/>
              <a:pathLst>
                <a:path w="582089" h="936964">
                  <a:moveTo>
                    <a:pt x="0" y="0"/>
                  </a:moveTo>
                  <a:lnTo>
                    <a:pt x="582089" y="0"/>
                  </a:lnTo>
                  <a:lnTo>
                    <a:pt x="582089" y="936964"/>
                  </a:lnTo>
                  <a:lnTo>
                    <a:pt x="0" y="93696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5" name="Freeform 5"/>
            <p:cNvSpPr/>
            <p:nvPr/>
          </p:nvSpPr>
          <p:spPr>
            <a:xfrm>
              <a:off x="7843210" y="2802986"/>
              <a:ext cx="971211" cy="864378"/>
            </a:xfrm>
            <a:custGeom>
              <a:avLst/>
              <a:gdLst/>
              <a:ahLst/>
              <a:cxnLst/>
              <a:rect l="l" t="t" r="r" b="b"/>
              <a:pathLst>
                <a:path w="971211" h="864378">
                  <a:moveTo>
                    <a:pt x="0" y="0"/>
                  </a:moveTo>
                  <a:lnTo>
                    <a:pt x="971211" y="0"/>
                  </a:lnTo>
                  <a:lnTo>
                    <a:pt x="971211" y="864378"/>
                  </a:lnTo>
                  <a:lnTo>
                    <a:pt x="0" y="8643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6" name="Freeform 6"/>
            <p:cNvSpPr/>
            <p:nvPr/>
          </p:nvSpPr>
          <p:spPr>
            <a:xfrm>
              <a:off x="3608139" y="2760592"/>
              <a:ext cx="1066477" cy="949165"/>
            </a:xfrm>
            <a:custGeom>
              <a:avLst/>
              <a:gdLst/>
              <a:ahLst/>
              <a:cxnLst/>
              <a:rect l="l" t="t" r="r" b="b"/>
              <a:pathLst>
                <a:path w="1066477" h="949165">
                  <a:moveTo>
                    <a:pt x="0" y="0"/>
                  </a:moveTo>
                  <a:lnTo>
                    <a:pt x="1066477" y="0"/>
                  </a:lnTo>
                  <a:lnTo>
                    <a:pt x="1066477" y="949165"/>
                  </a:lnTo>
                  <a:lnTo>
                    <a:pt x="0" y="9491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Freeform 7"/>
            <p:cNvSpPr/>
            <p:nvPr/>
          </p:nvSpPr>
          <p:spPr>
            <a:xfrm>
              <a:off x="3693005" y="4240908"/>
              <a:ext cx="896745" cy="850787"/>
            </a:xfrm>
            <a:custGeom>
              <a:avLst/>
              <a:gdLst/>
              <a:ahLst/>
              <a:cxnLst/>
              <a:rect l="l" t="t" r="r" b="b"/>
              <a:pathLst>
                <a:path w="896745" h="850787">
                  <a:moveTo>
                    <a:pt x="0" y="0"/>
                  </a:moveTo>
                  <a:lnTo>
                    <a:pt x="896745" y="0"/>
                  </a:lnTo>
                  <a:lnTo>
                    <a:pt x="896745" y="850787"/>
                  </a:lnTo>
                  <a:lnTo>
                    <a:pt x="0" y="8507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/>
            <p:nvPr/>
          </p:nvSpPr>
          <p:spPr>
            <a:xfrm>
              <a:off x="3561076" y="5723505"/>
              <a:ext cx="1160603" cy="995217"/>
            </a:xfrm>
            <a:custGeom>
              <a:avLst/>
              <a:gdLst/>
              <a:ahLst/>
              <a:cxnLst/>
              <a:rect l="l" t="t" r="r" b="b"/>
              <a:pathLst>
                <a:path w="1160603" h="995217">
                  <a:moveTo>
                    <a:pt x="0" y="0"/>
                  </a:moveTo>
                  <a:lnTo>
                    <a:pt x="1160603" y="0"/>
                  </a:lnTo>
                  <a:lnTo>
                    <a:pt x="1160603" y="995218"/>
                  </a:lnTo>
                  <a:lnTo>
                    <a:pt x="0" y="9952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Freeform 9"/>
            <p:cNvSpPr/>
            <p:nvPr/>
          </p:nvSpPr>
          <p:spPr>
            <a:xfrm>
              <a:off x="7869608" y="4217427"/>
              <a:ext cx="918414" cy="897750"/>
            </a:xfrm>
            <a:custGeom>
              <a:avLst/>
              <a:gdLst/>
              <a:ahLst/>
              <a:cxnLst/>
              <a:rect l="l" t="t" r="r" b="b"/>
              <a:pathLst>
                <a:path w="918414" h="897750">
                  <a:moveTo>
                    <a:pt x="0" y="0"/>
                  </a:moveTo>
                  <a:lnTo>
                    <a:pt x="918415" y="0"/>
                  </a:lnTo>
                  <a:lnTo>
                    <a:pt x="918415" y="897750"/>
                  </a:lnTo>
                  <a:lnTo>
                    <a:pt x="0" y="8977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5714383" y="2819328"/>
              <a:ext cx="1047802" cy="831693"/>
            </a:xfrm>
            <a:custGeom>
              <a:avLst/>
              <a:gdLst/>
              <a:ahLst/>
              <a:cxnLst/>
              <a:rect l="l" t="t" r="r" b="b"/>
              <a:pathLst>
                <a:path w="1047802" h="831693">
                  <a:moveTo>
                    <a:pt x="0" y="0"/>
                  </a:moveTo>
                  <a:lnTo>
                    <a:pt x="1047802" y="0"/>
                  </a:lnTo>
                  <a:lnTo>
                    <a:pt x="1047802" y="831693"/>
                  </a:lnTo>
                  <a:lnTo>
                    <a:pt x="0" y="8316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5843529" y="4206615"/>
              <a:ext cx="789512" cy="919373"/>
            </a:xfrm>
            <a:custGeom>
              <a:avLst/>
              <a:gdLst/>
              <a:ahLst/>
              <a:cxnLst/>
              <a:rect l="l" t="t" r="r" b="b"/>
              <a:pathLst>
                <a:path w="789512" h="919373">
                  <a:moveTo>
                    <a:pt x="0" y="0"/>
                  </a:moveTo>
                  <a:lnTo>
                    <a:pt x="789511" y="0"/>
                  </a:lnTo>
                  <a:lnTo>
                    <a:pt x="789511" y="919373"/>
                  </a:lnTo>
                  <a:lnTo>
                    <a:pt x="0" y="9193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5705212" y="5825974"/>
              <a:ext cx="1066146" cy="790280"/>
            </a:xfrm>
            <a:custGeom>
              <a:avLst/>
              <a:gdLst/>
              <a:ahLst/>
              <a:cxnLst/>
              <a:rect l="l" t="t" r="r" b="b"/>
              <a:pathLst>
                <a:path w="1066146" h="790280">
                  <a:moveTo>
                    <a:pt x="0" y="0"/>
                  </a:moveTo>
                  <a:lnTo>
                    <a:pt x="1066145" y="0"/>
                  </a:lnTo>
                  <a:lnTo>
                    <a:pt x="1066145" y="790280"/>
                  </a:lnTo>
                  <a:lnTo>
                    <a:pt x="0" y="7902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8021171" y="5726906"/>
              <a:ext cx="615289" cy="988416"/>
            </a:xfrm>
            <a:custGeom>
              <a:avLst/>
              <a:gdLst/>
              <a:ahLst/>
              <a:cxnLst/>
              <a:rect l="l" t="t" r="r" b="b"/>
              <a:pathLst>
                <a:path w="615289" h="988416">
                  <a:moveTo>
                    <a:pt x="0" y="0"/>
                  </a:moveTo>
                  <a:lnTo>
                    <a:pt x="615289" y="0"/>
                  </a:lnTo>
                  <a:lnTo>
                    <a:pt x="615289" y="988416"/>
                  </a:lnTo>
                  <a:lnTo>
                    <a:pt x="0" y="9884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021901" y="3798040"/>
              <a:ext cx="1833038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1) She is ___________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3291931" y="3810800"/>
              <a:ext cx="1698894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2) He is ___________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557921" y="5189076"/>
              <a:ext cx="1541788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8) He is ___________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5436309" y="6775873"/>
              <a:ext cx="1603951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11) He is ___________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125002" y="5176316"/>
              <a:ext cx="1626837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5) She is ___________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125002" y="6763113"/>
              <a:ext cx="1626837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9) She is ___________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3283424" y="6775873"/>
              <a:ext cx="1715907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10) She is ___________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5419957" y="3810800"/>
              <a:ext cx="1636656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3) She is ___________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5419957" y="5189076"/>
              <a:ext cx="1636656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7) She is ___________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441754" y="3810800"/>
              <a:ext cx="1774123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4) She is ___________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500668" y="6775873"/>
              <a:ext cx="1656294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12) She is ___________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3243799" y="5189076"/>
              <a:ext cx="1795158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6) They are ___________</a:t>
              </a: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2024785" y="1489103"/>
            <a:ext cx="5720537" cy="1296655"/>
            <a:chOff x="11005" y="386063"/>
            <a:chExt cx="7627383" cy="1728873"/>
          </a:xfrm>
        </p:grpSpPr>
        <p:sp>
          <p:nvSpPr>
            <p:cNvPr id="27" name="TextBox 27"/>
            <p:cNvSpPr txBox="1"/>
            <p:nvPr/>
          </p:nvSpPr>
          <p:spPr>
            <a:xfrm>
              <a:off x="22013" y="488668"/>
              <a:ext cx="3797181" cy="14661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bored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hot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excited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hungry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nervous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sad </a:t>
              </a:r>
            </a:p>
          </p:txBody>
        </p:sp>
        <p:sp>
          <p:nvSpPr>
            <p:cNvPr id="28" name="Freeform 28"/>
            <p:cNvSpPr/>
            <p:nvPr/>
          </p:nvSpPr>
          <p:spPr>
            <a:xfrm>
              <a:off x="11005" y="386063"/>
              <a:ext cx="7627383" cy="1728873"/>
            </a:xfrm>
            <a:custGeom>
              <a:avLst/>
              <a:gdLst/>
              <a:ahLst/>
              <a:cxnLst/>
              <a:rect l="l" t="t" r="r" b="b"/>
              <a:pathLst>
                <a:path w="7627383" h="1728873">
                  <a:moveTo>
                    <a:pt x="0" y="0"/>
                  </a:moveTo>
                  <a:lnTo>
                    <a:pt x="7627383" y="0"/>
                  </a:lnTo>
                  <a:lnTo>
                    <a:pt x="7627383" y="1728873"/>
                  </a:lnTo>
                  <a:lnTo>
                    <a:pt x="0" y="17288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>
                <a:extLst>
                  <a:ext uri="{96DAC541-7B7A-43D3-8B79-37D633B846F1}">
                    <asvg:svgBlip xmlns:asvg="http://schemas.microsoft.com/office/drawing/2016/SVG/main" r:embed="rId24"/>
                  </a:ext>
                </a:extLst>
              </a:blip>
              <a:stretch>
                <a:fillRect/>
              </a:stretch>
            </a:blip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3841207" y="486718"/>
              <a:ext cx="3797181" cy="14661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cold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angry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happy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proud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scared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 dirty="0">
                  <a:solidFill>
                    <a:srgbClr val="000000"/>
                  </a:solidFill>
                  <a:latin typeface="Akzentica"/>
                </a:rPr>
                <a:t>tired </a:t>
              </a:r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3386234" y="-110948"/>
            <a:ext cx="2670890" cy="6994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081"/>
              </a:lnSpc>
              <a:spcBef>
                <a:spcPct val="0"/>
              </a:spcBef>
            </a:pPr>
            <a:r>
              <a:rPr lang="en-US" sz="4343" dirty="0">
                <a:solidFill>
                  <a:srgbClr val="000000"/>
                </a:solidFill>
                <a:latin typeface="Lazydog"/>
              </a:rPr>
              <a:t>Level 2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698084" y="629390"/>
            <a:ext cx="8357431" cy="750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23848" lvl="1" indent="-161924" algn="ctr">
              <a:lnSpc>
                <a:spcPts val="2099"/>
              </a:lnSpc>
              <a:buAutoNum type="arabicPeriod"/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Listen and match the words in the box with the images. Write the sentences in your exercise book.</a:t>
            </a:r>
          </a:p>
          <a:p>
            <a:pPr marL="161924" lvl="1" algn="ctr">
              <a:lnSpc>
                <a:spcPts val="2099"/>
              </a:lnSpc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If you want to, you can also click on “</a:t>
            </a:r>
            <a:r>
              <a:rPr lang="en-US" sz="1200" dirty="0" err="1">
                <a:solidFill>
                  <a:srgbClr val="000000"/>
                </a:solidFill>
                <a:latin typeface="Akzentica"/>
              </a:rPr>
              <a:t>Aufzeichnen</a:t>
            </a:r>
            <a:r>
              <a:rPr lang="en-US" sz="1200" dirty="0">
                <a:solidFill>
                  <a:srgbClr val="000000"/>
                </a:solidFill>
                <a:latin typeface="Akzentica"/>
              </a:rPr>
              <a:t>” and record yourself.</a:t>
            </a:r>
          </a:p>
          <a:p>
            <a:pPr algn="ctr">
              <a:lnSpc>
                <a:spcPts val="1819"/>
              </a:lnSpc>
            </a:pP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Höre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dir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die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einzelnen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Wörter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an und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schreibe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die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Sätze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mit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den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passenden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Wörtern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in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dein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Heft. Du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kannst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auch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auf “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Aufzeichnen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”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klicken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und dich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aufnehmen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.</a:t>
            </a:r>
          </a:p>
        </p:txBody>
      </p:sp>
      <p:pic>
        <p:nvPicPr>
          <p:cNvPr id="32" name="Audio Recording 01.06.2024, 09:16:08">
            <a:hlinkClick r:id="" action="ppaction://media"/>
            <a:extLst>
              <a:ext uri="{FF2B5EF4-FFF2-40B4-BE49-F238E27FC236}">
                <a16:creationId xmlns:a16="http://schemas.microsoft.com/office/drawing/2014/main" id="{12DC4983-1809-BE05-047F-D7C3796CFDF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8238233" y="1305373"/>
            <a:ext cx="812800" cy="812800"/>
          </a:xfrm>
          <a:prstGeom prst="rect">
            <a:avLst/>
          </a:prstGeom>
        </p:spPr>
      </p:pic>
      <p:sp>
        <p:nvSpPr>
          <p:cNvPr id="33" name="Ovale Legende 32">
            <a:hlinkClick r:id="rId26" action="ppaction://hlinksldjump"/>
            <a:extLst>
              <a:ext uri="{FF2B5EF4-FFF2-40B4-BE49-F238E27FC236}">
                <a16:creationId xmlns:a16="http://schemas.microsoft.com/office/drawing/2014/main" id="{63B05928-6740-FE64-2EC6-92AF064E7CDD}"/>
              </a:ext>
            </a:extLst>
          </p:cNvPr>
          <p:cNvSpPr/>
          <p:nvPr/>
        </p:nvSpPr>
        <p:spPr>
          <a:xfrm flipH="1">
            <a:off x="275776" y="1494267"/>
            <a:ext cx="1371600" cy="685800"/>
          </a:xfrm>
          <a:prstGeom prst="wedgeEllipseCallou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MEDIUM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08"/>
    </mc:Choice>
    <mc:Fallback xmlns="">
      <p:transition spd="slow" advTm="30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752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8648" objId="32"/>
        <p14:stopEvt time="30681" objId="32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1021901" y="3798040"/>
            <a:ext cx="1833038" cy="2171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>
                <a:solidFill>
                  <a:srgbClr val="000000"/>
                </a:solidFill>
                <a:latin typeface="Akzentica"/>
              </a:rPr>
              <a:t>1) ________________</a:t>
            </a: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1C6CC11C-CFEA-A706-4AB2-43153A434F0C}"/>
              </a:ext>
            </a:extLst>
          </p:cNvPr>
          <p:cNvGrpSpPr/>
          <p:nvPr/>
        </p:nvGrpSpPr>
        <p:grpSpPr>
          <a:xfrm>
            <a:off x="1125002" y="2971800"/>
            <a:ext cx="8090875" cy="4021243"/>
            <a:chOff x="1125002" y="2760592"/>
            <a:chExt cx="8090875" cy="4232451"/>
          </a:xfrm>
        </p:grpSpPr>
        <p:sp>
          <p:nvSpPr>
            <p:cNvPr id="2" name="Freeform 2"/>
            <p:cNvSpPr/>
            <p:nvPr/>
          </p:nvSpPr>
          <p:spPr>
            <a:xfrm>
              <a:off x="1482519" y="2802986"/>
              <a:ext cx="911803" cy="838858"/>
            </a:xfrm>
            <a:custGeom>
              <a:avLst/>
              <a:gdLst/>
              <a:ahLst/>
              <a:cxnLst/>
              <a:rect l="l" t="t" r="r" b="b"/>
              <a:pathLst>
                <a:path w="911803" h="838858">
                  <a:moveTo>
                    <a:pt x="0" y="0"/>
                  </a:moveTo>
                  <a:lnTo>
                    <a:pt x="911803" y="0"/>
                  </a:lnTo>
                  <a:lnTo>
                    <a:pt x="911803" y="838858"/>
                  </a:lnTo>
                  <a:lnTo>
                    <a:pt x="0" y="8388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3" name="Freeform 3"/>
            <p:cNvSpPr/>
            <p:nvPr/>
          </p:nvSpPr>
          <p:spPr>
            <a:xfrm>
              <a:off x="1421479" y="4247097"/>
              <a:ext cx="1033883" cy="812890"/>
            </a:xfrm>
            <a:custGeom>
              <a:avLst/>
              <a:gdLst/>
              <a:ahLst/>
              <a:cxnLst/>
              <a:rect l="l" t="t" r="r" b="b"/>
              <a:pathLst>
                <a:path w="1033883" h="812890">
                  <a:moveTo>
                    <a:pt x="0" y="0"/>
                  </a:moveTo>
                  <a:lnTo>
                    <a:pt x="1033883" y="0"/>
                  </a:lnTo>
                  <a:lnTo>
                    <a:pt x="1033883" y="812890"/>
                  </a:lnTo>
                  <a:lnTo>
                    <a:pt x="0" y="8128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4" name="Freeform 4"/>
            <p:cNvSpPr/>
            <p:nvPr/>
          </p:nvSpPr>
          <p:spPr>
            <a:xfrm>
              <a:off x="1647376" y="5739872"/>
              <a:ext cx="582089" cy="936964"/>
            </a:xfrm>
            <a:custGeom>
              <a:avLst/>
              <a:gdLst/>
              <a:ahLst/>
              <a:cxnLst/>
              <a:rect l="l" t="t" r="r" b="b"/>
              <a:pathLst>
                <a:path w="582089" h="936964">
                  <a:moveTo>
                    <a:pt x="0" y="0"/>
                  </a:moveTo>
                  <a:lnTo>
                    <a:pt x="582089" y="0"/>
                  </a:lnTo>
                  <a:lnTo>
                    <a:pt x="582089" y="936964"/>
                  </a:lnTo>
                  <a:lnTo>
                    <a:pt x="0" y="93696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5" name="Freeform 5"/>
            <p:cNvSpPr/>
            <p:nvPr/>
          </p:nvSpPr>
          <p:spPr>
            <a:xfrm>
              <a:off x="7843210" y="2802986"/>
              <a:ext cx="971211" cy="864378"/>
            </a:xfrm>
            <a:custGeom>
              <a:avLst/>
              <a:gdLst/>
              <a:ahLst/>
              <a:cxnLst/>
              <a:rect l="l" t="t" r="r" b="b"/>
              <a:pathLst>
                <a:path w="971211" h="864378">
                  <a:moveTo>
                    <a:pt x="0" y="0"/>
                  </a:moveTo>
                  <a:lnTo>
                    <a:pt x="971211" y="0"/>
                  </a:lnTo>
                  <a:lnTo>
                    <a:pt x="971211" y="864378"/>
                  </a:lnTo>
                  <a:lnTo>
                    <a:pt x="0" y="8643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6" name="Freeform 6"/>
            <p:cNvSpPr/>
            <p:nvPr/>
          </p:nvSpPr>
          <p:spPr>
            <a:xfrm>
              <a:off x="3608139" y="2760592"/>
              <a:ext cx="1066477" cy="949165"/>
            </a:xfrm>
            <a:custGeom>
              <a:avLst/>
              <a:gdLst/>
              <a:ahLst/>
              <a:cxnLst/>
              <a:rect l="l" t="t" r="r" b="b"/>
              <a:pathLst>
                <a:path w="1066477" h="949165">
                  <a:moveTo>
                    <a:pt x="0" y="0"/>
                  </a:moveTo>
                  <a:lnTo>
                    <a:pt x="1066477" y="0"/>
                  </a:lnTo>
                  <a:lnTo>
                    <a:pt x="1066477" y="949165"/>
                  </a:lnTo>
                  <a:lnTo>
                    <a:pt x="0" y="9491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Freeform 7"/>
            <p:cNvSpPr/>
            <p:nvPr/>
          </p:nvSpPr>
          <p:spPr>
            <a:xfrm>
              <a:off x="3693005" y="4240908"/>
              <a:ext cx="896745" cy="850787"/>
            </a:xfrm>
            <a:custGeom>
              <a:avLst/>
              <a:gdLst/>
              <a:ahLst/>
              <a:cxnLst/>
              <a:rect l="l" t="t" r="r" b="b"/>
              <a:pathLst>
                <a:path w="896745" h="850787">
                  <a:moveTo>
                    <a:pt x="0" y="0"/>
                  </a:moveTo>
                  <a:lnTo>
                    <a:pt x="896745" y="0"/>
                  </a:lnTo>
                  <a:lnTo>
                    <a:pt x="896745" y="850787"/>
                  </a:lnTo>
                  <a:lnTo>
                    <a:pt x="0" y="8507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Freeform 8"/>
            <p:cNvSpPr/>
            <p:nvPr/>
          </p:nvSpPr>
          <p:spPr>
            <a:xfrm>
              <a:off x="3561076" y="5723505"/>
              <a:ext cx="1160603" cy="995217"/>
            </a:xfrm>
            <a:custGeom>
              <a:avLst/>
              <a:gdLst/>
              <a:ahLst/>
              <a:cxnLst/>
              <a:rect l="l" t="t" r="r" b="b"/>
              <a:pathLst>
                <a:path w="1160603" h="995217">
                  <a:moveTo>
                    <a:pt x="0" y="0"/>
                  </a:moveTo>
                  <a:lnTo>
                    <a:pt x="1160603" y="0"/>
                  </a:lnTo>
                  <a:lnTo>
                    <a:pt x="1160603" y="995218"/>
                  </a:lnTo>
                  <a:lnTo>
                    <a:pt x="0" y="9952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Freeform 9"/>
            <p:cNvSpPr/>
            <p:nvPr/>
          </p:nvSpPr>
          <p:spPr>
            <a:xfrm>
              <a:off x="7869608" y="4217427"/>
              <a:ext cx="918414" cy="897750"/>
            </a:xfrm>
            <a:custGeom>
              <a:avLst/>
              <a:gdLst/>
              <a:ahLst/>
              <a:cxnLst/>
              <a:rect l="l" t="t" r="r" b="b"/>
              <a:pathLst>
                <a:path w="918414" h="897750">
                  <a:moveTo>
                    <a:pt x="0" y="0"/>
                  </a:moveTo>
                  <a:lnTo>
                    <a:pt x="918415" y="0"/>
                  </a:lnTo>
                  <a:lnTo>
                    <a:pt x="918415" y="897750"/>
                  </a:lnTo>
                  <a:lnTo>
                    <a:pt x="0" y="8977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5714383" y="2819328"/>
              <a:ext cx="1047802" cy="831693"/>
            </a:xfrm>
            <a:custGeom>
              <a:avLst/>
              <a:gdLst/>
              <a:ahLst/>
              <a:cxnLst/>
              <a:rect l="l" t="t" r="r" b="b"/>
              <a:pathLst>
                <a:path w="1047802" h="831693">
                  <a:moveTo>
                    <a:pt x="0" y="0"/>
                  </a:moveTo>
                  <a:lnTo>
                    <a:pt x="1047802" y="0"/>
                  </a:lnTo>
                  <a:lnTo>
                    <a:pt x="1047802" y="831693"/>
                  </a:lnTo>
                  <a:lnTo>
                    <a:pt x="0" y="8316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5843529" y="4206615"/>
              <a:ext cx="789512" cy="919373"/>
            </a:xfrm>
            <a:custGeom>
              <a:avLst/>
              <a:gdLst/>
              <a:ahLst/>
              <a:cxnLst/>
              <a:rect l="l" t="t" r="r" b="b"/>
              <a:pathLst>
                <a:path w="789512" h="919373">
                  <a:moveTo>
                    <a:pt x="0" y="0"/>
                  </a:moveTo>
                  <a:lnTo>
                    <a:pt x="789511" y="0"/>
                  </a:lnTo>
                  <a:lnTo>
                    <a:pt x="789511" y="919373"/>
                  </a:lnTo>
                  <a:lnTo>
                    <a:pt x="0" y="9193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5705212" y="5825974"/>
              <a:ext cx="1066146" cy="790280"/>
            </a:xfrm>
            <a:custGeom>
              <a:avLst/>
              <a:gdLst/>
              <a:ahLst/>
              <a:cxnLst/>
              <a:rect l="l" t="t" r="r" b="b"/>
              <a:pathLst>
                <a:path w="1066146" h="790280">
                  <a:moveTo>
                    <a:pt x="0" y="0"/>
                  </a:moveTo>
                  <a:lnTo>
                    <a:pt x="1066145" y="0"/>
                  </a:lnTo>
                  <a:lnTo>
                    <a:pt x="1066145" y="790280"/>
                  </a:lnTo>
                  <a:lnTo>
                    <a:pt x="0" y="7902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8021171" y="5726906"/>
              <a:ext cx="615289" cy="988416"/>
            </a:xfrm>
            <a:custGeom>
              <a:avLst/>
              <a:gdLst/>
              <a:ahLst/>
              <a:cxnLst/>
              <a:rect l="l" t="t" r="r" b="b"/>
              <a:pathLst>
                <a:path w="615289" h="988416">
                  <a:moveTo>
                    <a:pt x="0" y="0"/>
                  </a:moveTo>
                  <a:lnTo>
                    <a:pt x="615289" y="0"/>
                  </a:lnTo>
                  <a:lnTo>
                    <a:pt x="615289" y="988416"/>
                  </a:lnTo>
                  <a:lnTo>
                    <a:pt x="0" y="9884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3291931" y="3810800"/>
              <a:ext cx="1698894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2) _______________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557921" y="5189076"/>
              <a:ext cx="1541788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8) _______________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5436309" y="6775873"/>
              <a:ext cx="1603951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11) _______________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125002" y="5176316"/>
              <a:ext cx="1626837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5) ________________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125002" y="6763113"/>
              <a:ext cx="1626837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9) _______________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3283424" y="6775873"/>
              <a:ext cx="1715907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10) ______________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5419957" y="3810800"/>
              <a:ext cx="1636656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3) _______________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5419957" y="5189076"/>
              <a:ext cx="1636656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7) _______________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441754" y="3810800"/>
              <a:ext cx="1774123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4) _______________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500668" y="6775873"/>
              <a:ext cx="1656294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12) _______________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3243799" y="5189076"/>
              <a:ext cx="1795158" cy="2171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n-US" sz="1200">
                  <a:solidFill>
                    <a:srgbClr val="000000"/>
                  </a:solidFill>
                  <a:latin typeface="Akzentica"/>
                </a:rPr>
                <a:t>6) _______________</a:t>
              </a: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2012402" y="1593174"/>
            <a:ext cx="5720537" cy="1296655"/>
            <a:chOff x="0" y="0"/>
            <a:chExt cx="7627383" cy="1728873"/>
          </a:xfrm>
        </p:grpSpPr>
        <p:sp>
          <p:nvSpPr>
            <p:cNvPr id="27" name="TextBox 27"/>
            <p:cNvSpPr txBox="1"/>
            <p:nvPr/>
          </p:nvSpPr>
          <p:spPr>
            <a:xfrm>
              <a:off x="11006" y="117071"/>
              <a:ext cx="3797182" cy="14661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bored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hot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excited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hungry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nervous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sad </a:t>
              </a:r>
            </a:p>
          </p:txBody>
        </p:sp>
        <p:sp>
          <p:nvSpPr>
            <p:cNvPr id="28" name="Freeform 28"/>
            <p:cNvSpPr/>
            <p:nvPr/>
          </p:nvSpPr>
          <p:spPr>
            <a:xfrm>
              <a:off x="0" y="0"/>
              <a:ext cx="7627383" cy="1728873"/>
            </a:xfrm>
            <a:custGeom>
              <a:avLst/>
              <a:gdLst/>
              <a:ahLst/>
              <a:cxnLst/>
              <a:rect l="l" t="t" r="r" b="b"/>
              <a:pathLst>
                <a:path w="7627383" h="1728873">
                  <a:moveTo>
                    <a:pt x="0" y="0"/>
                  </a:moveTo>
                  <a:lnTo>
                    <a:pt x="7627383" y="0"/>
                  </a:lnTo>
                  <a:lnTo>
                    <a:pt x="7627383" y="1728873"/>
                  </a:lnTo>
                  <a:lnTo>
                    <a:pt x="0" y="17288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>
                <a:extLs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a:blip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3819194" y="117071"/>
              <a:ext cx="3797182" cy="14661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cold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angry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happy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proud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scared </a:t>
              </a:r>
            </a:p>
            <a:p>
              <a:pPr algn="ctr">
                <a:lnSpc>
                  <a:spcPts val="1476"/>
                </a:lnSpc>
              </a:pPr>
              <a:r>
                <a:rPr lang="en-US" sz="1054">
                  <a:solidFill>
                    <a:srgbClr val="000000"/>
                  </a:solidFill>
                  <a:latin typeface="Akzentica"/>
                </a:rPr>
                <a:t>tired </a:t>
              </a:r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3824827" y="-106696"/>
            <a:ext cx="2103940" cy="6994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081"/>
              </a:lnSpc>
              <a:spcBef>
                <a:spcPct val="0"/>
              </a:spcBef>
            </a:pPr>
            <a:r>
              <a:rPr lang="en-US" sz="4343" dirty="0">
                <a:solidFill>
                  <a:srgbClr val="000000"/>
                </a:solidFill>
                <a:latin typeface="Lazydog"/>
              </a:rPr>
              <a:t>Level 3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735197" y="567432"/>
            <a:ext cx="8357431" cy="750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23848" lvl="1" indent="-161924" algn="ctr">
              <a:lnSpc>
                <a:spcPts val="2099"/>
              </a:lnSpc>
              <a:buAutoNum type="arabicPeriod"/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Listen and match the words in the box with the images. Write the sentences in your exercise book.</a:t>
            </a:r>
          </a:p>
          <a:p>
            <a:pPr marL="161924" lvl="1" algn="ctr">
              <a:lnSpc>
                <a:spcPts val="2099"/>
              </a:lnSpc>
            </a:pPr>
            <a:r>
              <a:rPr lang="en-US" sz="1200" dirty="0">
                <a:solidFill>
                  <a:srgbClr val="000000"/>
                </a:solidFill>
                <a:latin typeface="Akzentica"/>
              </a:rPr>
              <a:t>If you want to, you can also click on “</a:t>
            </a:r>
            <a:r>
              <a:rPr lang="en-US" sz="1200" dirty="0" err="1">
                <a:solidFill>
                  <a:srgbClr val="000000"/>
                </a:solidFill>
                <a:latin typeface="Akzentica"/>
              </a:rPr>
              <a:t>Aufzeichnen</a:t>
            </a:r>
            <a:r>
              <a:rPr lang="en-US" sz="1200" dirty="0">
                <a:solidFill>
                  <a:srgbClr val="000000"/>
                </a:solidFill>
                <a:latin typeface="Akzentica"/>
              </a:rPr>
              <a:t>” and record yourself.</a:t>
            </a:r>
          </a:p>
          <a:p>
            <a:pPr algn="ctr">
              <a:lnSpc>
                <a:spcPts val="1819"/>
              </a:lnSpc>
            </a:pP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Höre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dir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die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einzelnen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Wörter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an und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schreibe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die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Sätze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mit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den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passenden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Wörtern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in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dein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Heft. Du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kannst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auch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auf “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Aufzeichnen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”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klicken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 und dich </a:t>
            </a:r>
            <a:r>
              <a:rPr lang="en-US" sz="1000" dirty="0" err="1">
                <a:solidFill>
                  <a:srgbClr val="000000"/>
                </a:solidFill>
                <a:latin typeface="Akzentica Italics"/>
              </a:rPr>
              <a:t>aufnehmen</a:t>
            </a:r>
            <a:r>
              <a:rPr lang="en-US" sz="1000" dirty="0">
                <a:solidFill>
                  <a:srgbClr val="000000"/>
                </a:solidFill>
                <a:latin typeface="Akzentica Italics"/>
              </a:rPr>
              <a:t>.</a:t>
            </a:r>
          </a:p>
        </p:txBody>
      </p:sp>
      <p:pic>
        <p:nvPicPr>
          <p:cNvPr id="32" name="Audio Recording 01.06.2024, 09:16:08">
            <a:hlinkClick r:id="" action="ppaction://media"/>
            <a:extLst>
              <a:ext uri="{FF2B5EF4-FFF2-40B4-BE49-F238E27FC236}">
                <a16:creationId xmlns:a16="http://schemas.microsoft.com/office/drawing/2014/main" id="{5E4C9CEB-0F23-FD06-C1FC-4F1430AA5B4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8238233" y="1305373"/>
            <a:ext cx="812800" cy="812800"/>
          </a:xfrm>
          <a:prstGeom prst="rect">
            <a:avLst/>
          </a:prstGeom>
        </p:spPr>
      </p:pic>
      <p:sp>
        <p:nvSpPr>
          <p:cNvPr id="33" name="Ovale Legende 32">
            <a:hlinkClick r:id="rId25" action="ppaction://hlinksldjump"/>
            <a:extLst>
              <a:ext uri="{FF2B5EF4-FFF2-40B4-BE49-F238E27FC236}">
                <a16:creationId xmlns:a16="http://schemas.microsoft.com/office/drawing/2014/main" id="{EC7D2812-DB8A-43A3-C5B2-7602131914C1}"/>
              </a:ext>
            </a:extLst>
          </p:cNvPr>
          <p:cNvSpPr/>
          <p:nvPr/>
        </p:nvSpPr>
        <p:spPr>
          <a:xfrm>
            <a:off x="394349" y="1494267"/>
            <a:ext cx="1371600" cy="685800"/>
          </a:xfrm>
          <a:prstGeom prst="wedgeEllipseCallou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HARD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958"/>
    </mc:Choice>
    <mc:Fallback xmlns="">
      <p:transition spd="slow" advTm="1059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752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6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516</Words>
  <Application>Microsoft Office PowerPoint</Application>
  <PresentationFormat>Custom</PresentationFormat>
  <Paragraphs>109</Paragraphs>
  <Slides>4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Lazydog</vt:lpstr>
      <vt:lpstr>Akzentica Italics</vt:lpstr>
      <vt:lpstr>Arial</vt:lpstr>
      <vt:lpstr>Calibri</vt:lpstr>
      <vt:lpstr>Akzentica</vt:lpstr>
      <vt:lpstr>Arial Italics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Level 1</dc:title>
  <dc:creator>Kathi</dc:creator>
  <cp:lastModifiedBy>bhqkma@univie.onmicrosoft.com</cp:lastModifiedBy>
  <cp:revision>6</cp:revision>
  <dcterms:created xsi:type="dcterms:W3CDTF">2006-08-16T00:00:00Z</dcterms:created>
  <dcterms:modified xsi:type="dcterms:W3CDTF">2024-06-23T17:18:18Z</dcterms:modified>
  <dc:identifier>DAGG3lkH2gM</dc:identifier>
</cp:coreProperties>
</file>