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18"/>
  </p:notesMasterIdLst>
  <p:sldIdLst>
    <p:sldId id="261" r:id="rId2"/>
    <p:sldId id="257" r:id="rId3"/>
    <p:sldId id="274" r:id="rId4"/>
    <p:sldId id="262" r:id="rId5"/>
    <p:sldId id="263" r:id="rId6"/>
    <p:sldId id="264" r:id="rId7"/>
    <p:sldId id="265" r:id="rId8"/>
    <p:sldId id="258" r:id="rId9"/>
    <p:sldId id="259" r:id="rId10"/>
    <p:sldId id="275" r:id="rId11"/>
    <p:sldId id="260" r:id="rId12"/>
    <p:sldId id="267" r:id="rId13"/>
    <p:sldId id="272" r:id="rId14"/>
    <p:sldId id="271" r:id="rId15"/>
    <p:sldId id="266"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81F968-EAC4-406C-80DE-FDA3C8A97935}" v="150" dt="2024-01-14T10:57:54.8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6"/>
    <p:restoredTop sz="94718"/>
  </p:normalViewPr>
  <p:slideViewPr>
    <p:cSldViewPr snapToGrid="0">
      <p:cViewPr varScale="1">
        <p:scale>
          <a:sx n="59" d="100"/>
          <a:sy n="59" d="100"/>
        </p:scale>
        <p:origin x="9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 Mikschicek" userId="4c284b553f9acd0f" providerId="LiveId" clId="{5381F968-EAC4-406C-80DE-FDA3C8A97935}"/>
    <pc:docChg chg="undo redo custSel addSld delSld modSld sldOrd">
      <pc:chgData name="Hanna Mikschicek" userId="4c284b553f9acd0f" providerId="LiveId" clId="{5381F968-EAC4-406C-80DE-FDA3C8A97935}" dt="2024-02-03T14:46:44.129" v="2371" actId="313"/>
      <pc:docMkLst>
        <pc:docMk/>
      </pc:docMkLst>
      <pc:sldChg chg="modSp mod">
        <pc:chgData name="Hanna Mikschicek" userId="4c284b553f9acd0f" providerId="LiveId" clId="{5381F968-EAC4-406C-80DE-FDA3C8A97935}" dt="2024-01-14T11:02:07.274" v="2202" actId="20577"/>
        <pc:sldMkLst>
          <pc:docMk/>
          <pc:sldMk cId="1383847242" sldId="258"/>
        </pc:sldMkLst>
        <pc:spChg chg="mod">
          <ac:chgData name="Hanna Mikschicek" userId="4c284b553f9acd0f" providerId="LiveId" clId="{5381F968-EAC4-406C-80DE-FDA3C8A97935}" dt="2024-01-14T11:02:07.274" v="2202" actId="20577"/>
          <ac:spMkLst>
            <pc:docMk/>
            <pc:sldMk cId="1383847242" sldId="258"/>
            <ac:spMk id="3" creationId="{E29C253F-C146-16BD-653C-0CF28C504ACB}"/>
          </ac:spMkLst>
        </pc:spChg>
        <pc:spChg chg="mod">
          <ac:chgData name="Hanna Mikschicek" userId="4c284b553f9acd0f" providerId="LiveId" clId="{5381F968-EAC4-406C-80DE-FDA3C8A97935}" dt="2024-01-14T11:01:29.820" v="2180" actId="14100"/>
          <ac:spMkLst>
            <pc:docMk/>
            <pc:sldMk cId="1383847242" sldId="258"/>
            <ac:spMk id="4" creationId="{477E85CF-0FD5-420B-A645-0A519BE35AE5}"/>
          </ac:spMkLst>
        </pc:spChg>
        <pc:graphicFrameChg chg="mod">
          <ac:chgData name="Hanna Mikschicek" userId="4c284b553f9acd0f" providerId="LiveId" clId="{5381F968-EAC4-406C-80DE-FDA3C8A97935}" dt="2024-01-14T11:01:20.818" v="2179" actId="14100"/>
          <ac:graphicFrameMkLst>
            <pc:docMk/>
            <pc:sldMk cId="1383847242" sldId="258"/>
            <ac:graphicFrameMk id="5" creationId="{FD6D9E94-DDBC-A170-1F59-F54E56AA6487}"/>
          </ac:graphicFrameMkLst>
        </pc:graphicFrameChg>
      </pc:sldChg>
      <pc:sldChg chg="modSp mod">
        <pc:chgData name="Hanna Mikschicek" userId="4c284b553f9acd0f" providerId="LiveId" clId="{5381F968-EAC4-406C-80DE-FDA3C8A97935}" dt="2024-01-14T10:49:48.447" v="1259" actId="14100"/>
        <pc:sldMkLst>
          <pc:docMk/>
          <pc:sldMk cId="3932344362" sldId="260"/>
        </pc:sldMkLst>
        <pc:spChg chg="mod">
          <ac:chgData name="Hanna Mikschicek" userId="4c284b553f9acd0f" providerId="LiveId" clId="{5381F968-EAC4-406C-80DE-FDA3C8A97935}" dt="2024-01-14T10:49:48.447" v="1259" actId="14100"/>
          <ac:spMkLst>
            <pc:docMk/>
            <pc:sldMk cId="3932344362" sldId="260"/>
            <ac:spMk id="3" creationId="{C1B19E08-1AF5-26FB-FECB-64813DDDE195}"/>
          </ac:spMkLst>
        </pc:spChg>
      </pc:sldChg>
      <pc:sldChg chg="modSp mod modAnim">
        <pc:chgData name="Hanna Mikschicek" userId="4c284b553f9acd0f" providerId="LiveId" clId="{5381F968-EAC4-406C-80DE-FDA3C8A97935}" dt="2024-01-14T10:57:54.890" v="1757" actId="20577"/>
        <pc:sldMkLst>
          <pc:docMk/>
          <pc:sldMk cId="2064737890" sldId="261"/>
        </pc:sldMkLst>
        <pc:spChg chg="mod">
          <ac:chgData name="Hanna Mikschicek" userId="4c284b553f9acd0f" providerId="LiveId" clId="{5381F968-EAC4-406C-80DE-FDA3C8A97935}" dt="2024-01-14T10:24:29.961" v="120" actId="14100"/>
          <ac:spMkLst>
            <pc:docMk/>
            <pc:sldMk cId="2064737890" sldId="261"/>
            <ac:spMk id="2" creationId="{7E90054B-810F-A110-B6DC-7B3E15F838BB}"/>
          </ac:spMkLst>
        </pc:spChg>
        <pc:spChg chg="mod">
          <ac:chgData name="Hanna Mikschicek" userId="4c284b553f9acd0f" providerId="LiveId" clId="{5381F968-EAC4-406C-80DE-FDA3C8A97935}" dt="2024-01-14T10:57:54.890" v="1757" actId="20577"/>
          <ac:spMkLst>
            <pc:docMk/>
            <pc:sldMk cId="2064737890" sldId="261"/>
            <ac:spMk id="3" creationId="{86F6057D-20F1-4B9C-5B5F-DF963ECD29EA}"/>
          </ac:spMkLst>
        </pc:spChg>
      </pc:sldChg>
      <pc:sldChg chg="delSp modSp mod">
        <pc:chgData name="Hanna Mikschicek" userId="4c284b553f9acd0f" providerId="LiveId" clId="{5381F968-EAC4-406C-80DE-FDA3C8A97935}" dt="2024-02-03T14:46:44.129" v="2371" actId="313"/>
        <pc:sldMkLst>
          <pc:docMk/>
          <pc:sldMk cId="1293500845" sldId="262"/>
        </pc:sldMkLst>
        <pc:spChg chg="mod">
          <ac:chgData name="Hanna Mikschicek" userId="4c284b553f9acd0f" providerId="LiveId" clId="{5381F968-EAC4-406C-80DE-FDA3C8A97935}" dt="2024-02-03T14:46:44.129" v="2371" actId="313"/>
          <ac:spMkLst>
            <pc:docMk/>
            <pc:sldMk cId="1293500845" sldId="262"/>
            <ac:spMk id="3" creationId="{CE67E22C-C61E-88FB-DA48-3DCB7CF0BC8C}"/>
          </ac:spMkLst>
        </pc:spChg>
        <pc:spChg chg="del mod">
          <ac:chgData name="Hanna Mikschicek" userId="4c284b553f9acd0f" providerId="LiveId" clId="{5381F968-EAC4-406C-80DE-FDA3C8A97935}" dt="2024-01-14T10:34:16.798" v="625" actId="478"/>
          <ac:spMkLst>
            <pc:docMk/>
            <pc:sldMk cId="1293500845" sldId="262"/>
            <ac:spMk id="4" creationId="{8E849EA4-79C1-A612-CE6F-85F2A825C17F}"/>
          </ac:spMkLst>
        </pc:spChg>
      </pc:sldChg>
      <pc:sldChg chg="modSp mod">
        <pc:chgData name="Hanna Mikschicek" userId="4c284b553f9acd0f" providerId="LiveId" clId="{5381F968-EAC4-406C-80DE-FDA3C8A97935}" dt="2024-01-14T10:33:48.403" v="622" actId="20577"/>
        <pc:sldMkLst>
          <pc:docMk/>
          <pc:sldMk cId="1534070217" sldId="263"/>
        </pc:sldMkLst>
        <pc:spChg chg="mod">
          <ac:chgData name="Hanna Mikschicek" userId="4c284b553f9acd0f" providerId="LiveId" clId="{5381F968-EAC4-406C-80DE-FDA3C8A97935}" dt="2024-01-14T10:33:48.403" v="622" actId="20577"/>
          <ac:spMkLst>
            <pc:docMk/>
            <pc:sldMk cId="1534070217" sldId="263"/>
            <ac:spMk id="3" creationId="{2BC204F7-B7BB-E3EE-368B-1F584953E56F}"/>
          </ac:spMkLst>
        </pc:spChg>
      </pc:sldChg>
      <pc:sldChg chg="modSp mod">
        <pc:chgData name="Hanna Mikschicek" userId="4c284b553f9acd0f" providerId="LiveId" clId="{5381F968-EAC4-406C-80DE-FDA3C8A97935}" dt="2024-01-14T10:30:53.497" v="504" actId="20577"/>
        <pc:sldMkLst>
          <pc:docMk/>
          <pc:sldMk cId="4281073306" sldId="265"/>
        </pc:sldMkLst>
        <pc:spChg chg="mod">
          <ac:chgData name="Hanna Mikschicek" userId="4c284b553f9acd0f" providerId="LiveId" clId="{5381F968-EAC4-406C-80DE-FDA3C8A97935}" dt="2024-01-14T10:30:53.497" v="504" actId="20577"/>
          <ac:spMkLst>
            <pc:docMk/>
            <pc:sldMk cId="4281073306" sldId="265"/>
            <ac:spMk id="3" creationId="{26060C55-CFE9-7875-1966-3B2F193A81D2}"/>
          </ac:spMkLst>
        </pc:spChg>
      </pc:sldChg>
      <pc:sldChg chg="modSp mod">
        <pc:chgData name="Hanna Mikschicek" userId="4c284b553f9acd0f" providerId="LiveId" clId="{5381F968-EAC4-406C-80DE-FDA3C8A97935}" dt="2024-01-14T11:15:38.780" v="2368" actId="313"/>
        <pc:sldMkLst>
          <pc:docMk/>
          <pc:sldMk cId="345991456" sldId="266"/>
        </pc:sldMkLst>
        <pc:spChg chg="mod">
          <ac:chgData name="Hanna Mikschicek" userId="4c284b553f9acd0f" providerId="LiveId" clId="{5381F968-EAC4-406C-80DE-FDA3C8A97935}" dt="2024-01-14T11:15:38.780" v="2368" actId="313"/>
          <ac:spMkLst>
            <pc:docMk/>
            <pc:sldMk cId="345991456" sldId="266"/>
            <ac:spMk id="2" creationId="{778ADDF2-A76B-92A9-4110-55DDB58D641B}"/>
          </ac:spMkLst>
        </pc:spChg>
        <pc:spChg chg="mod">
          <ac:chgData name="Hanna Mikschicek" userId="4c284b553f9acd0f" providerId="LiveId" clId="{5381F968-EAC4-406C-80DE-FDA3C8A97935}" dt="2024-01-14T10:54:34.003" v="1409" actId="114"/>
          <ac:spMkLst>
            <pc:docMk/>
            <pc:sldMk cId="345991456" sldId="266"/>
            <ac:spMk id="3" creationId="{EB8B3A62-CADF-C6DB-E10C-BB14752977FD}"/>
          </ac:spMkLst>
        </pc:spChg>
      </pc:sldChg>
      <pc:sldChg chg="modSp mod">
        <pc:chgData name="Hanna Mikschicek" userId="4c284b553f9acd0f" providerId="LiveId" clId="{5381F968-EAC4-406C-80DE-FDA3C8A97935}" dt="2024-01-14T10:53:17.677" v="1396" actId="20577"/>
        <pc:sldMkLst>
          <pc:docMk/>
          <pc:sldMk cId="3739340008" sldId="267"/>
        </pc:sldMkLst>
        <pc:spChg chg="mod">
          <ac:chgData name="Hanna Mikschicek" userId="4c284b553f9acd0f" providerId="LiveId" clId="{5381F968-EAC4-406C-80DE-FDA3C8A97935}" dt="2024-01-14T10:53:17.677" v="1396" actId="20577"/>
          <ac:spMkLst>
            <pc:docMk/>
            <pc:sldMk cId="3739340008" sldId="267"/>
            <ac:spMk id="3" creationId="{7059988E-04F3-4C29-3B47-B74133CDD285}"/>
          </ac:spMkLst>
        </pc:spChg>
      </pc:sldChg>
      <pc:sldChg chg="modSp mod">
        <pc:chgData name="Hanna Mikschicek" userId="4c284b553f9acd0f" providerId="LiveId" clId="{5381F968-EAC4-406C-80DE-FDA3C8A97935}" dt="2024-01-14T10:57:31.504" v="1753" actId="27636"/>
        <pc:sldMkLst>
          <pc:docMk/>
          <pc:sldMk cId="3123000058" sldId="268"/>
        </pc:sldMkLst>
        <pc:spChg chg="mod">
          <ac:chgData name="Hanna Mikschicek" userId="4c284b553f9acd0f" providerId="LiveId" clId="{5381F968-EAC4-406C-80DE-FDA3C8A97935}" dt="2024-01-14T10:57:31.504" v="1753" actId="27636"/>
          <ac:spMkLst>
            <pc:docMk/>
            <pc:sldMk cId="3123000058" sldId="268"/>
            <ac:spMk id="3" creationId="{8C02F3EF-8E4D-49A6-F0BB-CE60000A8DB8}"/>
          </ac:spMkLst>
        </pc:spChg>
      </pc:sldChg>
      <pc:sldChg chg="modSp mod">
        <pc:chgData name="Hanna Mikschicek" userId="4c284b553f9acd0f" providerId="LiveId" clId="{5381F968-EAC4-406C-80DE-FDA3C8A97935}" dt="2024-01-14T11:15:26.616" v="2359" actId="20577"/>
        <pc:sldMkLst>
          <pc:docMk/>
          <pc:sldMk cId="583053031" sldId="271"/>
        </pc:sldMkLst>
        <pc:spChg chg="mod">
          <ac:chgData name="Hanna Mikschicek" userId="4c284b553f9acd0f" providerId="LiveId" clId="{5381F968-EAC4-406C-80DE-FDA3C8A97935}" dt="2024-01-14T11:15:26.616" v="2359" actId="20577"/>
          <ac:spMkLst>
            <pc:docMk/>
            <pc:sldMk cId="583053031" sldId="271"/>
            <ac:spMk id="6" creationId="{EB674343-5FAA-A24F-4243-A585064BEC57}"/>
          </ac:spMkLst>
        </pc:spChg>
        <pc:spChg chg="mod">
          <ac:chgData name="Hanna Mikschicek" userId="4c284b553f9acd0f" providerId="LiveId" clId="{5381F968-EAC4-406C-80DE-FDA3C8A97935}" dt="2024-01-14T10:53:34.310" v="1397" actId="14100"/>
          <ac:spMkLst>
            <pc:docMk/>
            <pc:sldMk cId="583053031" sldId="271"/>
            <ac:spMk id="7" creationId="{CF17FE7D-417F-8905-49DF-7141A5C3C380}"/>
          </ac:spMkLst>
        </pc:spChg>
      </pc:sldChg>
      <pc:sldChg chg="modSp new del mod">
        <pc:chgData name="Hanna Mikschicek" userId="4c284b553f9acd0f" providerId="LiveId" clId="{5381F968-EAC4-406C-80DE-FDA3C8A97935}" dt="2024-01-14T10:48:08.832" v="1244" actId="2696"/>
        <pc:sldMkLst>
          <pc:docMk/>
          <pc:sldMk cId="587762685" sldId="273"/>
        </pc:sldMkLst>
        <pc:spChg chg="mod">
          <ac:chgData name="Hanna Mikschicek" userId="4c284b553f9acd0f" providerId="LiveId" clId="{5381F968-EAC4-406C-80DE-FDA3C8A97935}" dt="2024-01-14T10:31:33.994" v="506"/>
          <ac:spMkLst>
            <pc:docMk/>
            <pc:sldMk cId="587762685" sldId="273"/>
            <ac:spMk id="2" creationId="{A51CC539-7D61-121F-EDDD-85E411342A00}"/>
          </ac:spMkLst>
        </pc:spChg>
        <pc:spChg chg="mod">
          <ac:chgData name="Hanna Mikschicek" userId="4c284b553f9acd0f" providerId="LiveId" clId="{5381F968-EAC4-406C-80DE-FDA3C8A97935}" dt="2024-01-14T10:33:29.535" v="614" actId="20577"/>
          <ac:spMkLst>
            <pc:docMk/>
            <pc:sldMk cId="587762685" sldId="273"/>
            <ac:spMk id="3" creationId="{1295B7E7-6924-E933-BFE9-58F0A6B025B9}"/>
          </ac:spMkLst>
        </pc:spChg>
      </pc:sldChg>
      <pc:sldChg chg="addSp delSp modSp new mod ord">
        <pc:chgData name="Hanna Mikschicek" userId="4c284b553f9acd0f" providerId="LiveId" clId="{5381F968-EAC4-406C-80DE-FDA3C8A97935}" dt="2024-01-14T11:14:48.724" v="2337" actId="14100"/>
        <pc:sldMkLst>
          <pc:docMk/>
          <pc:sldMk cId="3150667639" sldId="274"/>
        </pc:sldMkLst>
        <pc:spChg chg="mod">
          <ac:chgData name="Hanna Mikschicek" userId="4c284b553f9acd0f" providerId="LiveId" clId="{5381F968-EAC4-406C-80DE-FDA3C8A97935}" dt="2024-01-14T10:34:46.567" v="629"/>
          <ac:spMkLst>
            <pc:docMk/>
            <pc:sldMk cId="3150667639" sldId="274"/>
            <ac:spMk id="2" creationId="{3505C423-1B2D-4D35-5EDB-73755CC4B398}"/>
          </ac:spMkLst>
        </pc:spChg>
        <pc:spChg chg="mod">
          <ac:chgData name="Hanna Mikschicek" userId="4c284b553f9acd0f" providerId="LiveId" clId="{5381F968-EAC4-406C-80DE-FDA3C8A97935}" dt="2024-01-14T11:13:36.729" v="2327" actId="20577"/>
          <ac:spMkLst>
            <pc:docMk/>
            <pc:sldMk cId="3150667639" sldId="274"/>
            <ac:spMk id="3" creationId="{6EA347FF-6362-A157-6470-5D317C1AAE22}"/>
          </ac:spMkLst>
        </pc:spChg>
        <pc:spChg chg="add del mod">
          <ac:chgData name="Hanna Mikschicek" userId="4c284b553f9acd0f" providerId="LiveId" clId="{5381F968-EAC4-406C-80DE-FDA3C8A97935}" dt="2024-01-14T10:42:45.025" v="1072" actId="478"/>
          <ac:spMkLst>
            <pc:docMk/>
            <pc:sldMk cId="3150667639" sldId="274"/>
            <ac:spMk id="4" creationId="{1BDF3872-033F-A49A-C8D1-38D726CB0E26}"/>
          </ac:spMkLst>
        </pc:spChg>
        <pc:spChg chg="add mod">
          <ac:chgData name="Hanna Mikschicek" userId="4c284b553f9acd0f" providerId="LiveId" clId="{5381F968-EAC4-406C-80DE-FDA3C8A97935}" dt="2024-01-14T11:14:48.724" v="2337" actId="14100"/>
          <ac:spMkLst>
            <pc:docMk/>
            <pc:sldMk cId="3150667639" sldId="274"/>
            <ac:spMk id="5" creationId="{920E8CE8-8751-7DA8-148D-7F0EC69782BE}"/>
          </ac:spMkLst>
        </pc:spChg>
        <pc:spChg chg="add mod">
          <ac:chgData name="Hanna Mikschicek" userId="4c284b553f9acd0f" providerId="LiveId" clId="{5381F968-EAC4-406C-80DE-FDA3C8A97935}" dt="2024-01-14T11:14:26.631" v="2335" actId="14100"/>
          <ac:spMkLst>
            <pc:docMk/>
            <pc:sldMk cId="3150667639" sldId="274"/>
            <ac:spMk id="7" creationId="{5533F5F3-E8C5-F448-B3BD-63D4624E0F64}"/>
          </ac:spMkLst>
        </pc:spChg>
      </pc:sldChg>
      <pc:sldChg chg="modSp new mod">
        <pc:chgData name="Hanna Mikschicek" userId="4c284b553f9acd0f" providerId="LiveId" clId="{5381F968-EAC4-406C-80DE-FDA3C8A97935}" dt="2024-01-14T10:52:22.646" v="1386" actId="14100"/>
        <pc:sldMkLst>
          <pc:docMk/>
          <pc:sldMk cId="608015342" sldId="275"/>
        </pc:sldMkLst>
        <pc:spChg chg="mod">
          <ac:chgData name="Hanna Mikschicek" userId="4c284b553f9acd0f" providerId="LiveId" clId="{5381F968-EAC4-406C-80DE-FDA3C8A97935}" dt="2024-01-14T10:50:13.626" v="1261"/>
          <ac:spMkLst>
            <pc:docMk/>
            <pc:sldMk cId="608015342" sldId="275"/>
            <ac:spMk id="2" creationId="{B388FEEE-0567-4F9E-8609-C4F6846EC997}"/>
          </ac:spMkLst>
        </pc:spChg>
        <pc:spChg chg="mod">
          <ac:chgData name="Hanna Mikschicek" userId="4c284b553f9acd0f" providerId="LiveId" clId="{5381F968-EAC4-406C-80DE-FDA3C8A97935}" dt="2024-01-14T10:52:22.646" v="1386" actId="14100"/>
          <ac:spMkLst>
            <pc:docMk/>
            <pc:sldMk cId="608015342" sldId="275"/>
            <ac:spMk id="3" creationId="{B606114F-6F2C-CBDA-9B96-572F62BD4A8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37FE93-C58A-4102-8281-586F4E80C83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A8992D8-5B31-4370-8236-8360B76D6F7F}">
      <dgm:prSet custT="1"/>
      <dgm:spPr/>
      <dgm:t>
        <a:bodyPr/>
        <a:lstStyle/>
        <a:p>
          <a:r>
            <a:rPr lang="de-AT" sz="2800" dirty="0"/>
            <a:t>Was ist Homosexualität? </a:t>
          </a:r>
          <a:endParaRPr lang="en-US" sz="2800" dirty="0"/>
        </a:p>
      </dgm:t>
    </dgm:pt>
    <dgm:pt modelId="{93329CBC-9EE9-4F9A-AF23-DFE0BF7CF74D}" type="parTrans" cxnId="{CA7679ED-0B22-40EA-A34C-6367EA6F9EA9}">
      <dgm:prSet/>
      <dgm:spPr/>
      <dgm:t>
        <a:bodyPr/>
        <a:lstStyle/>
        <a:p>
          <a:endParaRPr lang="en-US"/>
        </a:p>
      </dgm:t>
    </dgm:pt>
    <dgm:pt modelId="{1261090C-84FE-429F-AD15-9EEE144345D5}" type="sibTrans" cxnId="{CA7679ED-0B22-40EA-A34C-6367EA6F9EA9}">
      <dgm:prSet/>
      <dgm:spPr/>
      <dgm:t>
        <a:bodyPr/>
        <a:lstStyle/>
        <a:p>
          <a:endParaRPr lang="en-US"/>
        </a:p>
      </dgm:t>
    </dgm:pt>
    <dgm:pt modelId="{C3053DF1-A3E0-4C4C-82E4-4B2E1832671E}">
      <dgm:prSet custT="1"/>
      <dgm:spPr/>
      <dgm:t>
        <a:bodyPr/>
        <a:lstStyle/>
        <a:p>
          <a:r>
            <a:rPr lang="de-AT" sz="2800" dirty="0"/>
            <a:t>Was bedeutet Homophobie?</a:t>
          </a:r>
          <a:endParaRPr lang="en-US" sz="2800" dirty="0"/>
        </a:p>
      </dgm:t>
    </dgm:pt>
    <dgm:pt modelId="{CCADC240-31E0-4AE2-8AEE-4015B21E7895}" type="parTrans" cxnId="{0590C638-3CD1-4D89-BF84-55792F64109C}">
      <dgm:prSet/>
      <dgm:spPr/>
      <dgm:t>
        <a:bodyPr/>
        <a:lstStyle/>
        <a:p>
          <a:endParaRPr lang="en-US"/>
        </a:p>
      </dgm:t>
    </dgm:pt>
    <dgm:pt modelId="{C7E396C9-1A77-4081-A3E4-4ED213866006}" type="sibTrans" cxnId="{0590C638-3CD1-4D89-BF84-55792F64109C}">
      <dgm:prSet/>
      <dgm:spPr/>
      <dgm:t>
        <a:bodyPr/>
        <a:lstStyle/>
        <a:p>
          <a:endParaRPr lang="en-US"/>
        </a:p>
      </dgm:t>
    </dgm:pt>
    <dgm:pt modelId="{CCED859B-42C9-4016-803C-0C971D6B0BC8}">
      <dgm:prSet custT="1"/>
      <dgm:spPr/>
      <dgm:t>
        <a:bodyPr/>
        <a:lstStyle/>
        <a:p>
          <a:r>
            <a:rPr lang="de-AT" sz="2800" dirty="0"/>
            <a:t>Was bedeutet schwul / lesbisch?  </a:t>
          </a:r>
          <a:endParaRPr lang="en-US" sz="2800" dirty="0"/>
        </a:p>
      </dgm:t>
    </dgm:pt>
    <dgm:pt modelId="{CA2DB595-2E06-4089-9EF2-413D51D5FF95}" type="parTrans" cxnId="{AA82FB35-5F58-4C01-A5C6-74F57859F82F}">
      <dgm:prSet/>
      <dgm:spPr/>
      <dgm:t>
        <a:bodyPr/>
        <a:lstStyle/>
        <a:p>
          <a:endParaRPr lang="en-US"/>
        </a:p>
      </dgm:t>
    </dgm:pt>
    <dgm:pt modelId="{F7C10041-D9DB-44BD-A95E-D27F5C573FB4}" type="sibTrans" cxnId="{AA82FB35-5F58-4C01-A5C6-74F57859F82F}">
      <dgm:prSet/>
      <dgm:spPr/>
      <dgm:t>
        <a:bodyPr/>
        <a:lstStyle/>
        <a:p>
          <a:endParaRPr lang="en-US"/>
        </a:p>
      </dgm:t>
    </dgm:pt>
    <dgm:pt modelId="{147D5DD6-1CDA-DC4E-BA61-EBF4C46D1F4B}" type="pres">
      <dgm:prSet presAssocID="{1537FE93-C58A-4102-8281-586F4E80C836}" presName="hierChild1" presStyleCnt="0">
        <dgm:presLayoutVars>
          <dgm:chPref val="1"/>
          <dgm:dir/>
          <dgm:animOne val="branch"/>
          <dgm:animLvl val="lvl"/>
          <dgm:resizeHandles/>
        </dgm:presLayoutVars>
      </dgm:prSet>
      <dgm:spPr/>
    </dgm:pt>
    <dgm:pt modelId="{9337C9DC-42D6-A641-AB86-0E659E996AB0}" type="pres">
      <dgm:prSet presAssocID="{CA8992D8-5B31-4370-8236-8360B76D6F7F}" presName="hierRoot1" presStyleCnt="0"/>
      <dgm:spPr/>
    </dgm:pt>
    <dgm:pt modelId="{A1691E33-0908-6347-B9CC-34641BF1DDA0}" type="pres">
      <dgm:prSet presAssocID="{CA8992D8-5B31-4370-8236-8360B76D6F7F}" presName="composite" presStyleCnt="0"/>
      <dgm:spPr/>
    </dgm:pt>
    <dgm:pt modelId="{518BCB41-51E6-1748-88A3-39BF3195239A}" type="pres">
      <dgm:prSet presAssocID="{CA8992D8-5B31-4370-8236-8360B76D6F7F}" presName="background" presStyleLbl="node0" presStyleIdx="0" presStyleCnt="3"/>
      <dgm:spPr/>
    </dgm:pt>
    <dgm:pt modelId="{34AD45B0-387E-3B48-AA8B-4F93326552CB}" type="pres">
      <dgm:prSet presAssocID="{CA8992D8-5B31-4370-8236-8360B76D6F7F}" presName="text" presStyleLbl="fgAcc0" presStyleIdx="0" presStyleCnt="3">
        <dgm:presLayoutVars>
          <dgm:chPref val="3"/>
        </dgm:presLayoutVars>
      </dgm:prSet>
      <dgm:spPr/>
    </dgm:pt>
    <dgm:pt modelId="{35E75BF8-0496-C741-9191-8924CF78F744}" type="pres">
      <dgm:prSet presAssocID="{CA8992D8-5B31-4370-8236-8360B76D6F7F}" presName="hierChild2" presStyleCnt="0"/>
      <dgm:spPr/>
    </dgm:pt>
    <dgm:pt modelId="{05CAAAB9-7030-BF47-88D8-B00F71A35DB2}" type="pres">
      <dgm:prSet presAssocID="{C3053DF1-A3E0-4C4C-82E4-4B2E1832671E}" presName="hierRoot1" presStyleCnt="0"/>
      <dgm:spPr/>
    </dgm:pt>
    <dgm:pt modelId="{713F573D-2D0F-7140-87D2-E54AFCBFFA72}" type="pres">
      <dgm:prSet presAssocID="{C3053DF1-A3E0-4C4C-82E4-4B2E1832671E}" presName="composite" presStyleCnt="0"/>
      <dgm:spPr/>
    </dgm:pt>
    <dgm:pt modelId="{2746E1F8-5E18-F64A-A8E4-FBD4394A8FC6}" type="pres">
      <dgm:prSet presAssocID="{C3053DF1-A3E0-4C4C-82E4-4B2E1832671E}" presName="background" presStyleLbl="node0" presStyleIdx="1" presStyleCnt="3"/>
      <dgm:spPr/>
    </dgm:pt>
    <dgm:pt modelId="{7E01C4CB-8C5F-B14C-A85D-6240CF3AAA3C}" type="pres">
      <dgm:prSet presAssocID="{C3053DF1-A3E0-4C4C-82E4-4B2E1832671E}" presName="text" presStyleLbl="fgAcc0" presStyleIdx="1" presStyleCnt="3">
        <dgm:presLayoutVars>
          <dgm:chPref val="3"/>
        </dgm:presLayoutVars>
      </dgm:prSet>
      <dgm:spPr/>
    </dgm:pt>
    <dgm:pt modelId="{924364FF-8533-094F-944F-3230F8203DD7}" type="pres">
      <dgm:prSet presAssocID="{C3053DF1-A3E0-4C4C-82E4-4B2E1832671E}" presName="hierChild2" presStyleCnt="0"/>
      <dgm:spPr/>
    </dgm:pt>
    <dgm:pt modelId="{5326A478-55A6-1346-A97B-DEAF05DDFEA5}" type="pres">
      <dgm:prSet presAssocID="{CCED859B-42C9-4016-803C-0C971D6B0BC8}" presName="hierRoot1" presStyleCnt="0"/>
      <dgm:spPr/>
    </dgm:pt>
    <dgm:pt modelId="{74C47F19-0B9B-C849-AA84-EB9597D40576}" type="pres">
      <dgm:prSet presAssocID="{CCED859B-42C9-4016-803C-0C971D6B0BC8}" presName="composite" presStyleCnt="0"/>
      <dgm:spPr/>
    </dgm:pt>
    <dgm:pt modelId="{415F8E31-5C92-1C46-9623-413146470D3E}" type="pres">
      <dgm:prSet presAssocID="{CCED859B-42C9-4016-803C-0C971D6B0BC8}" presName="background" presStyleLbl="node0" presStyleIdx="2" presStyleCnt="3"/>
      <dgm:spPr/>
    </dgm:pt>
    <dgm:pt modelId="{2C554200-F92C-7E40-B1F8-C390E35DBF92}" type="pres">
      <dgm:prSet presAssocID="{CCED859B-42C9-4016-803C-0C971D6B0BC8}" presName="text" presStyleLbl="fgAcc0" presStyleIdx="2" presStyleCnt="3">
        <dgm:presLayoutVars>
          <dgm:chPref val="3"/>
        </dgm:presLayoutVars>
      </dgm:prSet>
      <dgm:spPr/>
    </dgm:pt>
    <dgm:pt modelId="{14599943-7F3C-304C-925F-7BAF81B7CC84}" type="pres">
      <dgm:prSet presAssocID="{CCED859B-42C9-4016-803C-0C971D6B0BC8}" presName="hierChild2" presStyleCnt="0"/>
      <dgm:spPr/>
    </dgm:pt>
  </dgm:ptLst>
  <dgm:cxnLst>
    <dgm:cxn modelId="{F7C6242B-FD2E-444C-A7C6-C4283CDAE219}" type="presOf" srcId="{1537FE93-C58A-4102-8281-586F4E80C836}" destId="{147D5DD6-1CDA-DC4E-BA61-EBF4C46D1F4B}" srcOrd="0" destOrd="0" presId="urn:microsoft.com/office/officeart/2005/8/layout/hierarchy1"/>
    <dgm:cxn modelId="{AA82FB35-5F58-4C01-A5C6-74F57859F82F}" srcId="{1537FE93-C58A-4102-8281-586F4E80C836}" destId="{CCED859B-42C9-4016-803C-0C971D6B0BC8}" srcOrd="2" destOrd="0" parTransId="{CA2DB595-2E06-4089-9EF2-413D51D5FF95}" sibTransId="{F7C10041-D9DB-44BD-A95E-D27F5C573FB4}"/>
    <dgm:cxn modelId="{0590C638-3CD1-4D89-BF84-55792F64109C}" srcId="{1537FE93-C58A-4102-8281-586F4E80C836}" destId="{C3053DF1-A3E0-4C4C-82E4-4B2E1832671E}" srcOrd="1" destOrd="0" parTransId="{CCADC240-31E0-4AE2-8AEE-4015B21E7895}" sibTransId="{C7E396C9-1A77-4081-A3E4-4ED213866006}"/>
    <dgm:cxn modelId="{D1163068-2E6F-FA41-9497-7B774343BD64}" type="presOf" srcId="{CA8992D8-5B31-4370-8236-8360B76D6F7F}" destId="{34AD45B0-387E-3B48-AA8B-4F93326552CB}" srcOrd="0" destOrd="0" presId="urn:microsoft.com/office/officeart/2005/8/layout/hierarchy1"/>
    <dgm:cxn modelId="{B6459751-9ECC-8341-9204-42821E02B94A}" type="presOf" srcId="{C3053DF1-A3E0-4C4C-82E4-4B2E1832671E}" destId="{7E01C4CB-8C5F-B14C-A85D-6240CF3AAA3C}" srcOrd="0" destOrd="0" presId="urn:microsoft.com/office/officeart/2005/8/layout/hierarchy1"/>
    <dgm:cxn modelId="{DCEC52D3-9B86-6541-8554-9822A7B4496C}" type="presOf" srcId="{CCED859B-42C9-4016-803C-0C971D6B0BC8}" destId="{2C554200-F92C-7E40-B1F8-C390E35DBF92}" srcOrd="0" destOrd="0" presId="urn:microsoft.com/office/officeart/2005/8/layout/hierarchy1"/>
    <dgm:cxn modelId="{CA7679ED-0B22-40EA-A34C-6367EA6F9EA9}" srcId="{1537FE93-C58A-4102-8281-586F4E80C836}" destId="{CA8992D8-5B31-4370-8236-8360B76D6F7F}" srcOrd="0" destOrd="0" parTransId="{93329CBC-9EE9-4F9A-AF23-DFE0BF7CF74D}" sibTransId="{1261090C-84FE-429F-AD15-9EEE144345D5}"/>
    <dgm:cxn modelId="{2D08DE7A-B4EB-9F44-8D7F-6DB7E1075315}" type="presParOf" srcId="{147D5DD6-1CDA-DC4E-BA61-EBF4C46D1F4B}" destId="{9337C9DC-42D6-A641-AB86-0E659E996AB0}" srcOrd="0" destOrd="0" presId="urn:microsoft.com/office/officeart/2005/8/layout/hierarchy1"/>
    <dgm:cxn modelId="{C8585181-1006-7E42-A0C4-35FAFCB0AFE0}" type="presParOf" srcId="{9337C9DC-42D6-A641-AB86-0E659E996AB0}" destId="{A1691E33-0908-6347-B9CC-34641BF1DDA0}" srcOrd="0" destOrd="0" presId="urn:microsoft.com/office/officeart/2005/8/layout/hierarchy1"/>
    <dgm:cxn modelId="{DB9EFAA4-B151-8941-892F-204C769E2693}" type="presParOf" srcId="{A1691E33-0908-6347-B9CC-34641BF1DDA0}" destId="{518BCB41-51E6-1748-88A3-39BF3195239A}" srcOrd="0" destOrd="0" presId="urn:microsoft.com/office/officeart/2005/8/layout/hierarchy1"/>
    <dgm:cxn modelId="{9AAD0F7B-13B6-174D-8712-7BAB66D51FF2}" type="presParOf" srcId="{A1691E33-0908-6347-B9CC-34641BF1DDA0}" destId="{34AD45B0-387E-3B48-AA8B-4F93326552CB}" srcOrd="1" destOrd="0" presId="urn:microsoft.com/office/officeart/2005/8/layout/hierarchy1"/>
    <dgm:cxn modelId="{505C91B0-310D-0C4F-B266-847D9E0A1A2A}" type="presParOf" srcId="{9337C9DC-42D6-A641-AB86-0E659E996AB0}" destId="{35E75BF8-0496-C741-9191-8924CF78F744}" srcOrd="1" destOrd="0" presId="urn:microsoft.com/office/officeart/2005/8/layout/hierarchy1"/>
    <dgm:cxn modelId="{F9C60BF4-AC1B-D943-914A-A7A82FA1842C}" type="presParOf" srcId="{147D5DD6-1CDA-DC4E-BA61-EBF4C46D1F4B}" destId="{05CAAAB9-7030-BF47-88D8-B00F71A35DB2}" srcOrd="1" destOrd="0" presId="urn:microsoft.com/office/officeart/2005/8/layout/hierarchy1"/>
    <dgm:cxn modelId="{657B7263-E83E-3647-A69D-AF8FDC1481E4}" type="presParOf" srcId="{05CAAAB9-7030-BF47-88D8-B00F71A35DB2}" destId="{713F573D-2D0F-7140-87D2-E54AFCBFFA72}" srcOrd="0" destOrd="0" presId="urn:microsoft.com/office/officeart/2005/8/layout/hierarchy1"/>
    <dgm:cxn modelId="{F367A8BD-BF88-914E-B3B7-D0F9A35B0C70}" type="presParOf" srcId="{713F573D-2D0F-7140-87D2-E54AFCBFFA72}" destId="{2746E1F8-5E18-F64A-A8E4-FBD4394A8FC6}" srcOrd="0" destOrd="0" presId="urn:microsoft.com/office/officeart/2005/8/layout/hierarchy1"/>
    <dgm:cxn modelId="{B1862AAC-8153-624F-ACA5-E27F67ABFA3F}" type="presParOf" srcId="{713F573D-2D0F-7140-87D2-E54AFCBFFA72}" destId="{7E01C4CB-8C5F-B14C-A85D-6240CF3AAA3C}" srcOrd="1" destOrd="0" presId="urn:microsoft.com/office/officeart/2005/8/layout/hierarchy1"/>
    <dgm:cxn modelId="{C55105FF-36AC-794C-91EE-079D36C8F25D}" type="presParOf" srcId="{05CAAAB9-7030-BF47-88D8-B00F71A35DB2}" destId="{924364FF-8533-094F-944F-3230F8203DD7}" srcOrd="1" destOrd="0" presId="urn:microsoft.com/office/officeart/2005/8/layout/hierarchy1"/>
    <dgm:cxn modelId="{F7F0B74B-DAE4-0347-85F0-0E918C9E8F4F}" type="presParOf" srcId="{147D5DD6-1CDA-DC4E-BA61-EBF4C46D1F4B}" destId="{5326A478-55A6-1346-A97B-DEAF05DDFEA5}" srcOrd="2" destOrd="0" presId="urn:microsoft.com/office/officeart/2005/8/layout/hierarchy1"/>
    <dgm:cxn modelId="{F0AA5DFC-A56E-B64E-B14C-441A0321115E}" type="presParOf" srcId="{5326A478-55A6-1346-A97B-DEAF05DDFEA5}" destId="{74C47F19-0B9B-C849-AA84-EB9597D40576}" srcOrd="0" destOrd="0" presId="urn:microsoft.com/office/officeart/2005/8/layout/hierarchy1"/>
    <dgm:cxn modelId="{7D8BD562-5176-C549-BAB3-B3499F7F185F}" type="presParOf" srcId="{74C47F19-0B9B-C849-AA84-EB9597D40576}" destId="{415F8E31-5C92-1C46-9623-413146470D3E}" srcOrd="0" destOrd="0" presId="urn:microsoft.com/office/officeart/2005/8/layout/hierarchy1"/>
    <dgm:cxn modelId="{C017FC4B-1056-524B-8777-EB7EF23E06A2}" type="presParOf" srcId="{74C47F19-0B9B-C849-AA84-EB9597D40576}" destId="{2C554200-F92C-7E40-B1F8-C390E35DBF92}" srcOrd="1" destOrd="0" presId="urn:microsoft.com/office/officeart/2005/8/layout/hierarchy1"/>
    <dgm:cxn modelId="{D78B2874-1FBA-2E46-8E22-F5FD3386E213}" type="presParOf" srcId="{5326A478-55A6-1346-A97B-DEAF05DDFEA5}" destId="{14599943-7F3C-304C-925F-7BAF81B7CC8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BCB41-51E6-1748-88A3-39BF3195239A}">
      <dsp:nvSpPr>
        <dsp:cNvPr id="0" name=""/>
        <dsp:cNvSpPr/>
      </dsp:nvSpPr>
      <dsp:spPr>
        <a:xfrm>
          <a:off x="0" y="467862"/>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AD45B0-387E-3B48-AA8B-4F93326552CB}">
      <dsp:nvSpPr>
        <dsp:cNvPr id="0" name=""/>
        <dsp:cNvSpPr/>
      </dsp:nvSpPr>
      <dsp:spPr>
        <a:xfrm>
          <a:off x="344685" y="795313"/>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dirty="0"/>
            <a:t>Was ist Homosexualität? </a:t>
          </a:r>
          <a:endParaRPr lang="en-US" sz="2800" kern="1200" dirty="0"/>
        </a:p>
      </dsp:txBody>
      <dsp:txXfrm>
        <a:off x="402381" y="853009"/>
        <a:ext cx="2986781" cy="1854488"/>
      </dsp:txXfrm>
    </dsp:sp>
    <dsp:sp modelId="{2746E1F8-5E18-F64A-A8E4-FBD4394A8FC6}">
      <dsp:nvSpPr>
        <dsp:cNvPr id="0" name=""/>
        <dsp:cNvSpPr/>
      </dsp:nvSpPr>
      <dsp:spPr>
        <a:xfrm>
          <a:off x="3791545" y="467862"/>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01C4CB-8C5F-B14C-A85D-6240CF3AAA3C}">
      <dsp:nvSpPr>
        <dsp:cNvPr id="0" name=""/>
        <dsp:cNvSpPr/>
      </dsp:nvSpPr>
      <dsp:spPr>
        <a:xfrm>
          <a:off x="4136231" y="795313"/>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dirty="0"/>
            <a:t>Was bedeutet Homophobie?</a:t>
          </a:r>
          <a:endParaRPr lang="en-US" sz="2800" kern="1200" dirty="0"/>
        </a:p>
      </dsp:txBody>
      <dsp:txXfrm>
        <a:off x="4193927" y="853009"/>
        <a:ext cx="2986781" cy="1854488"/>
      </dsp:txXfrm>
    </dsp:sp>
    <dsp:sp modelId="{415F8E31-5C92-1C46-9623-413146470D3E}">
      <dsp:nvSpPr>
        <dsp:cNvPr id="0" name=""/>
        <dsp:cNvSpPr/>
      </dsp:nvSpPr>
      <dsp:spPr>
        <a:xfrm>
          <a:off x="7583090" y="467862"/>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554200-F92C-7E40-B1F8-C390E35DBF92}">
      <dsp:nvSpPr>
        <dsp:cNvPr id="0" name=""/>
        <dsp:cNvSpPr/>
      </dsp:nvSpPr>
      <dsp:spPr>
        <a:xfrm>
          <a:off x="7927776" y="795313"/>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dirty="0"/>
            <a:t>Was bedeutet schwul / lesbisch?  </a:t>
          </a:r>
          <a:endParaRPr lang="en-US" sz="2800" kern="1200" dirty="0"/>
        </a:p>
      </dsp:txBody>
      <dsp:txXfrm>
        <a:off x="7985472" y="853009"/>
        <a:ext cx="2986781" cy="18544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D53332-3A54-1E4B-96EC-2288793A4A72}" type="datetimeFigureOut">
              <a:rPr lang="de-AT" smtClean="0"/>
              <a:t>03.02.2024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1F782A-3C81-6A43-93CA-28DD6A3B9D68}" type="slidenum">
              <a:rPr lang="de-AT" smtClean="0"/>
              <a:t>‹Nr.›</a:t>
            </a:fld>
            <a:endParaRPr lang="de-AT"/>
          </a:p>
        </p:txBody>
      </p:sp>
    </p:spTree>
    <p:extLst>
      <p:ext uri="{BB962C8B-B14F-4D97-AF65-F5344CB8AC3E}">
        <p14:creationId xmlns:p14="http://schemas.microsoft.com/office/powerpoint/2010/main" val="376226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4D1F782A-3C81-6A43-93CA-28DD6A3B9D68}" type="slidenum">
              <a:rPr lang="de-AT" smtClean="0"/>
              <a:t>2</a:t>
            </a:fld>
            <a:endParaRPr lang="de-AT"/>
          </a:p>
        </p:txBody>
      </p:sp>
    </p:spTree>
    <p:extLst>
      <p:ext uri="{BB962C8B-B14F-4D97-AF65-F5344CB8AC3E}">
        <p14:creationId xmlns:p14="http://schemas.microsoft.com/office/powerpoint/2010/main" val="2851455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4D1F782A-3C81-6A43-93CA-28DD6A3B9D68}" type="slidenum">
              <a:rPr lang="de-AT" smtClean="0"/>
              <a:t>12</a:t>
            </a:fld>
            <a:endParaRPr lang="de-AT"/>
          </a:p>
        </p:txBody>
      </p:sp>
    </p:spTree>
    <p:extLst>
      <p:ext uri="{BB962C8B-B14F-4D97-AF65-F5344CB8AC3E}">
        <p14:creationId xmlns:p14="http://schemas.microsoft.com/office/powerpoint/2010/main" val="4244108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4D1F782A-3C81-6A43-93CA-28DD6A3B9D68}" type="slidenum">
              <a:rPr lang="de-AT" smtClean="0"/>
              <a:t>13</a:t>
            </a:fld>
            <a:endParaRPr lang="de-AT"/>
          </a:p>
        </p:txBody>
      </p:sp>
    </p:spTree>
    <p:extLst>
      <p:ext uri="{BB962C8B-B14F-4D97-AF65-F5344CB8AC3E}">
        <p14:creationId xmlns:p14="http://schemas.microsoft.com/office/powerpoint/2010/main" val="2206881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de-DE"/>
              <a:t>Mastertitelformat bearbeiten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5B2C4C86-9B1D-8C42-8DFD-13ABD83B5691}" type="datetimeFigureOut">
              <a:rPr lang="de-AT" smtClean="0"/>
              <a:t>03.02.2024</a:t>
            </a:fld>
            <a:endParaRPr lang="de-AT"/>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de-AT"/>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39805D00-E768-9542-9B5F-6C7CE2D771FE}" type="slidenum">
              <a:rPr lang="de-AT" smtClean="0"/>
              <a:t>‹Nr.›</a:t>
            </a:fld>
            <a:endParaRPr lang="de-AT"/>
          </a:p>
        </p:txBody>
      </p:sp>
    </p:spTree>
    <p:extLst>
      <p:ext uri="{BB962C8B-B14F-4D97-AF65-F5344CB8AC3E}">
        <p14:creationId xmlns:p14="http://schemas.microsoft.com/office/powerpoint/2010/main" val="181207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2C4C86-9B1D-8C42-8DFD-13ABD83B5691}" type="datetimeFigureOut">
              <a:rPr lang="de-AT" smtClean="0"/>
              <a:t>03.02.2024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3219040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5B2C4C86-9B1D-8C42-8DFD-13ABD83B5691}" type="datetimeFigureOut">
              <a:rPr lang="de-AT" smtClean="0"/>
              <a:t>03.02.2024</a:t>
            </a:fld>
            <a:endParaRPr lang="de-AT"/>
          </a:p>
        </p:txBody>
      </p:sp>
      <p:sp>
        <p:nvSpPr>
          <p:cNvPr id="5" name="Footer Placeholder 4"/>
          <p:cNvSpPr>
            <a:spLocks noGrp="1"/>
          </p:cNvSpPr>
          <p:nvPr>
            <p:ph type="ftr" sz="quarter" idx="11"/>
          </p:nvPr>
        </p:nvSpPr>
        <p:spPr>
          <a:xfrm>
            <a:off x="774923" y="5951811"/>
            <a:ext cx="7896279" cy="365125"/>
          </a:xfrm>
        </p:spPr>
        <p:txBody>
          <a:bodyPr/>
          <a:lstStyle/>
          <a:p>
            <a:endParaRPr lang="de-AT"/>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39805D00-E768-9542-9B5F-6C7CE2D771FE}" type="slidenum">
              <a:rPr lang="de-AT" smtClean="0"/>
              <a:t>‹Nr.›</a:t>
            </a:fld>
            <a:endParaRPr lang="de-AT"/>
          </a:p>
        </p:txBody>
      </p:sp>
    </p:spTree>
    <p:extLst>
      <p:ext uri="{BB962C8B-B14F-4D97-AF65-F5344CB8AC3E}">
        <p14:creationId xmlns:p14="http://schemas.microsoft.com/office/powerpoint/2010/main" val="2419132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de-DE"/>
              <a:t>Mastertitelformat bearbeiten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B2C4C86-9B1D-8C42-8DFD-13ABD83B5691}" type="datetimeFigureOut">
              <a:rPr lang="de-AT" smtClean="0"/>
              <a:t>03.02.2024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0558300" y="5956137"/>
            <a:ext cx="1052508" cy="365125"/>
          </a:xfrm>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95748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de-DE"/>
              <a:t>Mastertitelformat bearbeiten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B2C4C86-9B1D-8C42-8DFD-13ABD83B5691}" type="datetimeFigureOut">
              <a:rPr lang="de-AT" smtClean="0"/>
              <a:t>03.02.2024</a:t>
            </a:fld>
            <a:endParaRPr lang="de-AT"/>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de-AT"/>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9805D00-E768-9542-9B5F-6C7CE2D771FE}" type="slidenum">
              <a:rPr lang="de-AT" smtClean="0"/>
              <a:t>‹Nr.›</a:t>
            </a:fld>
            <a:endParaRPr lang="de-AT"/>
          </a:p>
        </p:txBody>
      </p:sp>
    </p:spTree>
    <p:extLst>
      <p:ext uri="{BB962C8B-B14F-4D97-AF65-F5344CB8AC3E}">
        <p14:creationId xmlns:p14="http://schemas.microsoft.com/office/powerpoint/2010/main" val="1092077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de-DE"/>
              <a:t>Mastertitelformat bearbeiten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5B2C4C86-9B1D-8C42-8DFD-13ABD83B5691}" type="datetimeFigureOut">
              <a:rPr lang="de-AT" smtClean="0"/>
              <a:t>03.02.2024</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3413949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de-DE"/>
              <a:t>Mastertitelformat bearbeiten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B2C4C86-9B1D-8C42-8DFD-13ABD83B5691}" type="datetimeFigureOut">
              <a:rPr lang="de-AT" smtClean="0"/>
              <a:t>03.02.2024</a:t>
            </a:fld>
            <a:endParaRPr lang="de-AT"/>
          </a:p>
        </p:txBody>
      </p:sp>
      <p:sp>
        <p:nvSpPr>
          <p:cNvPr id="8" name="Footer Placeholder 7"/>
          <p:cNvSpPr>
            <a:spLocks noGrp="1"/>
          </p:cNvSpPr>
          <p:nvPr>
            <p:ph type="ftr" sz="quarter" idx="11"/>
          </p:nvPr>
        </p:nvSpPr>
        <p:spPr/>
        <p:txBody>
          <a:bodyPr/>
          <a:lstStyle/>
          <a:p>
            <a:endParaRPr lang="de-AT"/>
          </a:p>
        </p:txBody>
      </p:sp>
      <p:sp>
        <p:nvSpPr>
          <p:cNvPr id="9" name="Slide Number Placeholder 8"/>
          <p:cNvSpPr>
            <a:spLocks noGrp="1"/>
          </p:cNvSpPr>
          <p:nvPr>
            <p:ph type="sldNum" sz="quarter" idx="12"/>
          </p:nvPr>
        </p:nvSpPr>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3902699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B2C4C86-9B1D-8C42-8DFD-13ABD83B5691}" type="datetimeFigureOut">
              <a:rPr lang="de-AT" smtClean="0"/>
              <a:t>03.02.2024</a:t>
            </a:fld>
            <a:endParaRPr lang="de-AT"/>
          </a:p>
        </p:txBody>
      </p:sp>
      <p:sp>
        <p:nvSpPr>
          <p:cNvPr id="4" name="Footer Placeholder 3"/>
          <p:cNvSpPr>
            <a:spLocks noGrp="1"/>
          </p:cNvSpPr>
          <p:nvPr>
            <p:ph type="ftr" sz="quarter" idx="11"/>
          </p:nvPr>
        </p:nvSpPr>
        <p:spPr/>
        <p:txBody>
          <a:bodyPr/>
          <a:lstStyle/>
          <a:p>
            <a:endParaRPr lang="de-AT"/>
          </a:p>
        </p:txBody>
      </p:sp>
      <p:sp>
        <p:nvSpPr>
          <p:cNvPr id="5" name="Slide Number Placeholder 4"/>
          <p:cNvSpPr>
            <a:spLocks noGrp="1"/>
          </p:cNvSpPr>
          <p:nvPr>
            <p:ph type="sldNum" sz="quarter" idx="12"/>
          </p:nvPr>
        </p:nvSpPr>
        <p:spPr/>
        <p:txBody>
          <a:bodyPr/>
          <a:lstStyle/>
          <a:p>
            <a:fld id="{39805D00-E768-9542-9B5F-6C7CE2D771FE}" type="slidenum">
              <a:rPr lang="de-AT" smtClean="0"/>
              <a:t>‹Nr.›</a:t>
            </a:fld>
            <a:endParaRPr lang="de-AT"/>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de-DE"/>
              <a:t>Mastertitelformat bearbeiten</a:t>
            </a:r>
            <a:endParaRPr lang="en-US" dirty="0"/>
          </a:p>
        </p:txBody>
      </p:sp>
    </p:spTree>
    <p:extLst>
      <p:ext uri="{BB962C8B-B14F-4D97-AF65-F5344CB8AC3E}">
        <p14:creationId xmlns:p14="http://schemas.microsoft.com/office/powerpoint/2010/main" val="2526023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2C4C86-9B1D-8C42-8DFD-13ABD83B5691}" type="datetimeFigureOut">
              <a:rPr lang="de-AT" smtClean="0"/>
              <a:t>03.02.2024</a:t>
            </a:fld>
            <a:endParaRPr lang="de-AT"/>
          </a:p>
        </p:txBody>
      </p:sp>
      <p:sp>
        <p:nvSpPr>
          <p:cNvPr id="3" name="Footer Placeholder 2"/>
          <p:cNvSpPr>
            <a:spLocks noGrp="1"/>
          </p:cNvSpPr>
          <p:nvPr>
            <p:ph type="ftr" sz="quarter" idx="11"/>
          </p:nvPr>
        </p:nvSpPr>
        <p:spPr/>
        <p:txBody>
          <a:bodyPr/>
          <a:lstStyle/>
          <a:p>
            <a:endParaRPr lang="de-AT"/>
          </a:p>
        </p:txBody>
      </p:sp>
      <p:sp>
        <p:nvSpPr>
          <p:cNvPr id="4" name="Slide Number Placeholder 3"/>
          <p:cNvSpPr>
            <a:spLocks noGrp="1"/>
          </p:cNvSpPr>
          <p:nvPr>
            <p:ph type="sldNum" sz="quarter" idx="12"/>
          </p:nvPr>
        </p:nvSpPr>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4098124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de-DE"/>
              <a:t>Mastertitelformat bearbeiten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5B2C4C86-9B1D-8C42-8DFD-13ABD83B5691}" type="datetimeFigureOut">
              <a:rPr lang="de-AT" smtClean="0"/>
              <a:t>03.02.2024</a:t>
            </a:fld>
            <a:endParaRPr lang="de-AT"/>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de-AT"/>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39805D00-E768-9542-9B5F-6C7CE2D771FE}" type="slidenum">
              <a:rPr lang="de-AT" smtClean="0"/>
              <a:t>‹Nr.›</a:t>
            </a:fld>
            <a:endParaRPr lang="de-AT"/>
          </a:p>
        </p:txBody>
      </p:sp>
    </p:spTree>
    <p:extLst>
      <p:ext uri="{BB962C8B-B14F-4D97-AF65-F5344CB8AC3E}">
        <p14:creationId xmlns:p14="http://schemas.microsoft.com/office/powerpoint/2010/main" val="1691033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de-DE"/>
              <a:t>Mastertitelformat bearbeiten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5B2C4C86-9B1D-8C42-8DFD-13ABD83B5691}" type="datetimeFigureOut">
              <a:rPr lang="de-AT" smtClean="0"/>
              <a:t>03.02.2024</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39805D00-E768-9542-9B5F-6C7CE2D771FE}" type="slidenum">
              <a:rPr lang="de-AT" smtClean="0"/>
              <a:t>‹Nr.›</a:t>
            </a:fld>
            <a:endParaRPr lang="de-AT"/>
          </a:p>
        </p:txBody>
      </p:sp>
    </p:spTree>
    <p:extLst>
      <p:ext uri="{BB962C8B-B14F-4D97-AF65-F5344CB8AC3E}">
        <p14:creationId xmlns:p14="http://schemas.microsoft.com/office/powerpoint/2010/main" val="1280802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de-DE"/>
              <a:t>Mastertitelformat bearbeiten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5B2C4C86-9B1D-8C42-8DFD-13ABD83B5691}" type="datetimeFigureOut">
              <a:rPr lang="de-AT" smtClean="0"/>
              <a:t>03.02.2024</a:t>
            </a:fld>
            <a:endParaRPr lang="de-AT"/>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de-AT"/>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39805D00-E768-9542-9B5F-6C7CE2D771FE}" type="slidenum">
              <a:rPr lang="de-AT" smtClean="0"/>
              <a:t>‹Nr.›</a:t>
            </a:fld>
            <a:endParaRPr lang="de-AT"/>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66865754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s://www.mdr.de/geschichte/ddr/politik-gesellschaft/bruderkuss-sozialismus-staatschefs-ritual-begruessung-100.html"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view.officeapps.live.com/op/view.aspx?src=https%3A%2F%2Fwww.eduqueer.ch%2Fwp-content%2Fuploads%2F2018%2F06%2FIdeen_fuer_den_Unterricht_2018-05-10.docx&amp;wdOrigin=BROWSELINK" TargetMode="External"/><Relationship Id="rId2" Type="http://schemas.openxmlformats.org/officeDocument/2006/relationships/hyperlink" Target="https://www.wienxtra.at/jugendinfo/infos-von-a-z/lgbtiqa/" TargetMode="External"/><Relationship Id="rId1" Type="http://schemas.openxmlformats.org/officeDocument/2006/relationships/slideLayout" Target="../slideLayouts/slideLayout2.xml"/><Relationship Id="rId4" Type="http://schemas.openxmlformats.org/officeDocument/2006/relationships/hyperlink" Target="https://www.isp-sexualpaedagogik.org/service/materialboers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schule-der-vielfalt.de/" TargetMode="External"/><Relationship Id="rId3" Type="http://schemas.openxmlformats.org/officeDocument/2006/relationships/diagramLayout" Target="../diagrams/layout1.xml"/><Relationship Id="rId7" Type="http://schemas.openxmlformats.org/officeDocument/2006/relationships/hyperlink" Target="https://queerfacts.at/ueber-uns/"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8D511D2-9CF1-40DE-BB88-A5A48A0E8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Mann, Frau, Logo, Symbol, Beziehung">
            <a:extLst>
              <a:ext uri="{FF2B5EF4-FFF2-40B4-BE49-F238E27FC236}">
                <a16:creationId xmlns:a16="http://schemas.microsoft.com/office/drawing/2014/main" id="{F216F1CA-B573-7360-9549-3A684AFDD2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094" r="9091" b="2318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40ADCA80-A0B1-4379-94EC-0A1A73BE1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8068" y="457200"/>
            <a:ext cx="3703320" cy="5935132"/>
            <a:chOff x="438068" y="457200"/>
            <a:chExt cx="3703320" cy="5935132"/>
          </a:xfrm>
        </p:grpSpPr>
        <p:sp>
          <p:nvSpPr>
            <p:cNvPr id="12" name="Rectangle 11">
              <a:extLst>
                <a:ext uri="{FF2B5EF4-FFF2-40B4-BE49-F238E27FC236}">
                  <a16:creationId xmlns:a16="http://schemas.microsoft.com/office/drawing/2014/main" id="{1EB4D79C-3A0E-4CB5-9A3D-BB816FD52C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618067"/>
              <a:ext cx="3702134" cy="5774265"/>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13" name="Rectangle 12">
              <a:extLst>
                <a:ext uri="{FF2B5EF4-FFF2-40B4-BE49-F238E27FC236}">
                  <a16:creationId xmlns:a16="http://schemas.microsoft.com/office/drawing/2014/main" id="{3839C3D0-536E-4C48-A1C1-D9B718A843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grpSp>
      <p:sp>
        <p:nvSpPr>
          <p:cNvPr id="2" name="Titel 1">
            <a:extLst>
              <a:ext uri="{FF2B5EF4-FFF2-40B4-BE49-F238E27FC236}">
                <a16:creationId xmlns:a16="http://schemas.microsoft.com/office/drawing/2014/main" id="{7E90054B-810F-A110-B6DC-7B3E15F838BB}"/>
              </a:ext>
            </a:extLst>
          </p:cNvPr>
          <p:cNvSpPr>
            <a:spLocks noGrp="1"/>
          </p:cNvSpPr>
          <p:nvPr>
            <p:ph type="ctrTitle"/>
          </p:nvPr>
        </p:nvSpPr>
        <p:spPr>
          <a:xfrm>
            <a:off x="584200" y="1545772"/>
            <a:ext cx="3412067" cy="1328058"/>
          </a:xfrm>
        </p:spPr>
        <p:txBody>
          <a:bodyPr>
            <a:normAutofit/>
          </a:bodyPr>
          <a:lstStyle/>
          <a:p>
            <a:pPr algn="ctr"/>
            <a:r>
              <a:rPr lang="de-AT" dirty="0">
                <a:solidFill>
                  <a:schemeClr val="bg1"/>
                </a:solidFill>
              </a:rPr>
              <a:t>Homophobie in der Schule</a:t>
            </a:r>
          </a:p>
        </p:txBody>
      </p:sp>
      <p:sp>
        <p:nvSpPr>
          <p:cNvPr id="3" name="Untertitel 2">
            <a:extLst>
              <a:ext uri="{FF2B5EF4-FFF2-40B4-BE49-F238E27FC236}">
                <a16:creationId xmlns:a16="http://schemas.microsoft.com/office/drawing/2014/main" id="{86F6057D-20F1-4B9C-5B5F-DF963ECD29EA}"/>
              </a:ext>
            </a:extLst>
          </p:cNvPr>
          <p:cNvSpPr>
            <a:spLocks noGrp="1"/>
          </p:cNvSpPr>
          <p:nvPr>
            <p:ph type="subTitle" idx="1"/>
          </p:nvPr>
        </p:nvSpPr>
        <p:spPr>
          <a:xfrm>
            <a:off x="584200" y="3135086"/>
            <a:ext cx="3412067" cy="2950028"/>
          </a:xfrm>
        </p:spPr>
        <p:txBody>
          <a:bodyPr>
            <a:normAutofit/>
          </a:bodyPr>
          <a:lstStyle/>
          <a:p>
            <a:pPr algn="ctr"/>
            <a:r>
              <a:rPr lang="de-AT" dirty="0">
                <a:solidFill>
                  <a:srgbClr val="238EF2"/>
                </a:solidFill>
              </a:rPr>
              <a:t>Workshop-Leitfaden zur bewusstseinsbildenden, reflexiven und kritischen Auseinandersetzung in der Sekundarstufe II</a:t>
            </a:r>
          </a:p>
          <a:p>
            <a:pPr algn="ctr"/>
            <a:endParaRPr lang="de-AT" dirty="0">
              <a:solidFill>
                <a:srgbClr val="238EF2"/>
              </a:solidFill>
            </a:endParaRPr>
          </a:p>
          <a:p>
            <a:pPr algn="ctr"/>
            <a:endParaRPr lang="de-AT" dirty="0">
              <a:solidFill>
                <a:srgbClr val="238EF2"/>
              </a:solidFill>
            </a:endParaRPr>
          </a:p>
          <a:p>
            <a:pPr algn="ctr"/>
            <a:r>
              <a:rPr lang="de-AT" i="1" dirty="0">
                <a:solidFill>
                  <a:schemeClr val="bg1"/>
                </a:solidFill>
              </a:rPr>
              <a:t>Informationen für Lehrkräfte</a:t>
            </a:r>
          </a:p>
        </p:txBody>
      </p:sp>
    </p:spTree>
    <p:extLst>
      <p:ext uri="{BB962C8B-B14F-4D97-AF65-F5344CB8AC3E}">
        <p14:creationId xmlns:p14="http://schemas.microsoft.com/office/powerpoint/2010/main" val="206473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7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88FEEE-0567-4F9E-8609-C4F6846EC997}"/>
              </a:ext>
            </a:extLst>
          </p:cNvPr>
          <p:cNvSpPr>
            <a:spLocks noGrp="1"/>
          </p:cNvSpPr>
          <p:nvPr>
            <p:ph type="title"/>
          </p:nvPr>
        </p:nvSpPr>
        <p:spPr/>
        <p:txBody>
          <a:bodyPr/>
          <a:lstStyle/>
          <a:p>
            <a:r>
              <a:rPr lang="de-AT" b="1" dirty="0"/>
              <a:t>3. Hör- &amp; Reflexionsübung </a:t>
            </a:r>
            <a:endParaRPr lang="de-AT" dirty="0"/>
          </a:p>
        </p:txBody>
      </p:sp>
      <p:sp>
        <p:nvSpPr>
          <p:cNvPr id="3" name="Inhaltsplatzhalter 2">
            <a:extLst>
              <a:ext uri="{FF2B5EF4-FFF2-40B4-BE49-F238E27FC236}">
                <a16:creationId xmlns:a16="http://schemas.microsoft.com/office/drawing/2014/main" id="{B606114F-6F2C-CBDA-9B96-572F62BD4A8B}"/>
              </a:ext>
            </a:extLst>
          </p:cNvPr>
          <p:cNvSpPr>
            <a:spLocks noGrp="1"/>
          </p:cNvSpPr>
          <p:nvPr>
            <p:ph idx="1"/>
          </p:nvPr>
        </p:nvSpPr>
        <p:spPr>
          <a:xfrm>
            <a:off x="581192" y="1480458"/>
            <a:ext cx="11029615" cy="5627914"/>
          </a:xfrm>
        </p:spPr>
        <p:txBody>
          <a:bodyPr>
            <a:normAutofit fontScale="47500" lnSpcReduction="20000"/>
          </a:bodyPr>
          <a:lstStyle/>
          <a:p>
            <a:pPr marL="0" indent="0">
              <a:lnSpc>
                <a:spcPct val="150000"/>
              </a:lnSpc>
              <a:buNone/>
            </a:pPr>
            <a:r>
              <a:rPr lang="de-AT" sz="2900" b="1" dirty="0"/>
              <a:t>Folgende Reflexionsfragen sind in der Tonaufnahme enthalten:</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Das Wort „schwul“ hast du sicher schon in verschiedenen Situationen gehört. Sehr oft wird es als Schimpfwort verwendet oder dann eingesetzt, wenn etwas Abwertendes damit gemeint ist, obwohl es sich eigentlich auf die sexuelle Orientierung bezieht. Oft werden Mitmenschen durch dieses Wort gekränkt und verletzt. Auf welche Weise hast du diesen Ausdruck in deinem Alltag schon einmal benutzt?</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Christina trägt in der Schule gerne weite Burschenkleidung und hat kurze Haare. Typische „Mädchen-Sachen“ mag sie nicht, sie spielt lieber Fußball oder Computerspiele. Die anderen lachen sie deswegen regelmäßig aus und beschimpfen sie. Hast du persönlich schon einmal solch ein homophobes Verhalten in der Schule beobachtet oder selbst Diskriminierung erlebt? Wie hast du darauf reagiert?</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Philipp trägt gerne Nagellack und schminkt sich. Er wird deshalb nicht nur als „schwul“ beschimpft, sondern auch ausgegrenzt, beleidigt und gemobbt. Wie könnte man von Mobbing betroffene </a:t>
            </a:r>
            <a:r>
              <a:rPr lang="de-AT" sz="2900" kern="100" dirty="0" err="1">
                <a:effectLst/>
                <a:ea typeface="Calibri" panose="020F0502020204030204" pitchFamily="34" charset="0"/>
                <a:cs typeface="Times New Roman" panose="02020603050405020304" pitchFamily="18" charset="0"/>
              </a:rPr>
              <a:t>Schüler:innen</a:t>
            </a:r>
            <a:r>
              <a:rPr lang="de-AT" sz="2900" kern="100" dirty="0">
                <a:effectLst/>
                <a:ea typeface="Calibri" panose="020F0502020204030204" pitchFamily="34" charset="0"/>
                <a:cs typeface="Times New Roman" panose="02020603050405020304" pitchFamily="18" charset="0"/>
              </a:rPr>
              <a:t> in der Schule schützen und unterstützen?</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Tom weiß schon seit einiger Zeit, dass er anders als die anderen Jungen in seiner Klasse ist, denn er steht nicht auf Mädchen, sondern auf Jungs. Er vertraut sich seiner besten Freundin an. Diese reagiert mit einem Lächeln und sagt ihm, dass sie ihn so mag, wie er ist. Tom fasst Mut und outet sich auch vor seinem engsten Freundeskreis. Einige reagieren mit Abneigung und Unverständnis, andere waren überrascht, aber reagierten positiv. Glaubst du, dass </a:t>
            </a:r>
            <a:r>
              <a:rPr lang="de-AT" sz="2900" kern="100" dirty="0" err="1">
                <a:effectLst/>
                <a:ea typeface="Calibri" panose="020F0502020204030204" pitchFamily="34" charset="0"/>
                <a:cs typeface="Times New Roman" panose="02020603050405020304" pitchFamily="18" charset="0"/>
              </a:rPr>
              <a:t>Schüler:innen</a:t>
            </a:r>
            <a:r>
              <a:rPr lang="de-AT" sz="2900" kern="100" dirty="0">
                <a:effectLst/>
                <a:ea typeface="Calibri" panose="020F0502020204030204" pitchFamily="34" charset="0"/>
                <a:cs typeface="Times New Roman" panose="02020603050405020304" pitchFamily="18" charset="0"/>
              </a:rPr>
              <a:t> in der Schule offen über ihre sexuelle Orientierung sprechen können? Warum oder warum nicht?</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Dass Menschen aufgrund ihrer sexuellen Orientierung ausgeschlossen oder gemobbt werden, ist leider keine Seltenheit. Wie könnte Homophobie an Schulen deiner Meinung nach bekämpft werden?</a:t>
            </a:r>
          </a:p>
          <a:p>
            <a:pPr>
              <a:lnSpc>
                <a:spcPct val="107000"/>
              </a:lnSpc>
              <a:spcAft>
                <a:spcPts val="800"/>
              </a:spcAft>
            </a:pPr>
            <a:r>
              <a:rPr lang="de-AT" sz="2900" kern="100" dirty="0">
                <a:effectLst/>
                <a:ea typeface="Calibri" panose="020F0502020204030204" pitchFamily="34" charset="0"/>
                <a:cs typeface="Times New Roman" panose="02020603050405020304" pitchFamily="18" charset="0"/>
              </a:rPr>
              <a:t>Die Vermeidung von Homophobie und anderen Formen der Diskriminierung ist besonders in Schulen, wo so viele unterschiedliche Menschen aufeinandertreffen, eine große Herausforderung. Wie könnte man deiner Meinung nach mehr Verständnis und Aufklärung über verschiedene sexuelle Orientierungen in die Schule und in den Lehrplan integrieren?</a:t>
            </a:r>
          </a:p>
          <a:p>
            <a:pPr>
              <a:lnSpc>
                <a:spcPct val="150000"/>
              </a:lnSpc>
            </a:pPr>
            <a:endParaRPr lang="de-AT" dirty="0"/>
          </a:p>
        </p:txBody>
      </p:sp>
    </p:spTree>
    <p:extLst>
      <p:ext uri="{BB962C8B-B14F-4D97-AF65-F5344CB8AC3E}">
        <p14:creationId xmlns:p14="http://schemas.microsoft.com/office/powerpoint/2010/main" val="608015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9A8A02-EDD2-D2D6-800F-E3F5CF28A575}"/>
              </a:ext>
            </a:extLst>
          </p:cNvPr>
          <p:cNvSpPr>
            <a:spLocks noGrp="1"/>
          </p:cNvSpPr>
          <p:nvPr>
            <p:ph type="title"/>
          </p:nvPr>
        </p:nvSpPr>
        <p:spPr>
          <a:xfrm>
            <a:off x="581192" y="702156"/>
            <a:ext cx="11029616" cy="1013800"/>
          </a:xfrm>
        </p:spPr>
        <p:txBody>
          <a:bodyPr>
            <a:normAutofit/>
          </a:bodyPr>
          <a:lstStyle/>
          <a:p>
            <a:r>
              <a:rPr lang="de-AT" b="1" dirty="0"/>
              <a:t>3. Hör- &amp; Reflexionsübung </a:t>
            </a:r>
          </a:p>
        </p:txBody>
      </p:sp>
      <p:sp>
        <p:nvSpPr>
          <p:cNvPr id="3" name="Inhaltsplatzhalter 2">
            <a:extLst>
              <a:ext uri="{FF2B5EF4-FFF2-40B4-BE49-F238E27FC236}">
                <a16:creationId xmlns:a16="http://schemas.microsoft.com/office/drawing/2014/main" id="{C1B19E08-1AF5-26FB-FECB-64813DDDE195}"/>
              </a:ext>
            </a:extLst>
          </p:cNvPr>
          <p:cNvSpPr>
            <a:spLocks noGrp="1"/>
          </p:cNvSpPr>
          <p:nvPr>
            <p:ph idx="1"/>
          </p:nvPr>
        </p:nvSpPr>
        <p:spPr>
          <a:xfrm>
            <a:off x="581192" y="2536370"/>
            <a:ext cx="8396714" cy="4039793"/>
          </a:xfrm>
        </p:spPr>
        <p:txBody>
          <a:bodyPr>
            <a:normAutofit/>
          </a:bodyPr>
          <a:lstStyle/>
          <a:p>
            <a:pPr marL="0" indent="0">
              <a:lnSpc>
                <a:spcPct val="150000"/>
              </a:lnSpc>
              <a:buNone/>
            </a:pPr>
            <a:r>
              <a:rPr lang="de-AT" b="1" dirty="0"/>
              <a:t>Anonyme Diskussion zu den Reflexionsfragen </a:t>
            </a:r>
          </a:p>
          <a:p>
            <a:pPr>
              <a:lnSpc>
                <a:spcPct val="150000"/>
              </a:lnSpc>
            </a:pPr>
            <a:r>
              <a:rPr lang="de-AT" dirty="0"/>
              <a:t>Schreibe deine Reflexionen anonymisiert in ein </a:t>
            </a:r>
            <a:r>
              <a:rPr lang="de-AT" dirty="0" err="1"/>
              <a:t>Padlet</a:t>
            </a:r>
            <a:r>
              <a:rPr lang="de-AT" dirty="0"/>
              <a:t> (oder ähnliches). </a:t>
            </a:r>
          </a:p>
          <a:p>
            <a:pPr>
              <a:lnSpc>
                <a:spcPct val="150000"/>
              </a:lnSpc>
            </a:pPr>
            <a:r>
              <a:rPr lang="de-AT" dirty="0"/>
              <a:t>Suche dir zwei Reflexionen deiner </a:t>
            </a:r>
            <a:r>
              <a:rPr lang="de-AT" dirty="0" err="1"/>
              <a:t>Mitschüler:innen</a:t>
            </a:r>
            <a:r>
              <a:rPr lang="de-AT" dirty="0"/>
              <a:t> aus und kommentiere deine Gedanken zu diesen Reflexionen. Die Kommentare sollen nachvollziehbar sein. Du kannst auch Fragen an die </a:t>
            </a:r>
            <a:r>
              <a:rPr lang="de-AT" dirty="0" err="1"/>
              <a:t>Verfasser:innen</a:t>
            </a:r>
            <a:r>
              <a:rPr lang="de-AT" dirty="0"/>
              <a:t> stellen. </a:t>
            </a:r>
          </a:p>
          <a:p>
            <a:pPr>
              <a:lnSpc>
                <a:spcPct val="150000"/>
              </a:lnSpc>
            </a:pPr>
            <a:endParaRPr lang="de-AT" dirty="0"/>
          </a:p>
          <a:p>
            <a:pPr marL="0" indent="0">
              <a:lnSpc>
                <a:spcPct val="150000"/>
              </a:lnSpc>
              <a:buNone/>
            </a:pPr>
            <a:r>
              <a:rPr lang="de-AT" b="1" dirty="0"/>
              <a:t>ACHTUNG:  </a:t>
            </a:r>
            <a:r>
              <a:rPr lang="de-AT" dirty="0"/>
              <a:t>Auch bei Meinungsverschiedenheiten sollten die Kommentare respektvoll und überlegt verfasst werden.  </a:t>
            </a:r>
          </a:p>
          <a:p>
            <a:pPr marL="0" indent="0">
              <a:buNone/>
            </a:pPr>
            <a:endParaRPr lang="de-AT" dirty="0"/>
          </a:p>
        </p:txBody>
      </p:sp>
      <p:pic>
        <p:nvPicPr>
          <p:cNvPr id="3076" name="Picture 4" descr="500+ kostenlose Anonymous und Anonym-Bilder - Pixabay">
            <a:extLst>
              <a:ext uri="{FF2B5EF4-FFF2-40B4-BE49-F238E27FC236}">
                <a16:creationId xmlns:a16="http://schemas.microsoft.com/office/drawing/2014/main" id="{7ED02B95-BA57-3375-D062-95F497A2DF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91" r="9244" b="3"/>
          <a:stretch/>
        </p:blipFill>
        <p:spPr bwMode="auto">
          <a:xfrm>
            <a:off x="8977906" y="2768326"/>
            <a:ext cx="2632902" cy="3220008"/>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4436C831-1EB1-562F-682C-388D53B4554F}"/>
              </a:ext>
            </a:extLst>
          </p:cNvPr>
          <p:cNvSpPr txBox="1"/>
          <p:nvPr/>
        </p:nvSpPr>
        <p:spPr>
          <a:xfrm>
            <a:off x="387928" y="1872809"/>
            <a:ext cx="1995996" cy="369332"/>
          </a:xfrm>
          <a:prstGeom prst="rect">
            <a:avLst/>
          </a:prstGeom>
          <a:noFill/>
        </p:spPr>
        <p:txBody>
          <a:bodyPr wrap="none" rtlCol="0">
            <a:spAutoFit/>
          </a:bodyPr>
          <a:lstStyle/>
          <a:p>
            <a:r>
              <a:rPr lang="de-AT" dirty="0"/>
              <a:t>Dauer: 25 Minuten </a:t>
            </a:r>
          </a:p>
        </p:txBody>
      </p:sp>
    </p:spTree>
    <p:extLst>
      <p:ext uri="{BB962C8B-B14F-4D97-AF65-F5344CB8AC3E}">
        <p14:creationId xmlns:p14="http://schemas.microsoft.com/office/powerpoint/2010/main" val="3932344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2" name="Rectangle 2071">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4" name="Rectangle 2073">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95228E-27E2-3876-8938-1E8EF14137CC}"/>
              </a:ext>
            </a:extLst>
          </p:cNvPr>
          <p:cNvSpPr>
            <a:spLocks noGrp="1"/>
          </p:cNvSpPr>
          <p:nvPr>
            <p:ph type="title"/>
          </p:nvPr>
        </p:nvSpPr>
        <p:spPr>
          <a:xfrm>
            <a:off x="959157" y="1113764"/>
            <a:ext cx="3269749" cy="4624327"/>
          </a:xfrm>
        </p:spPr>
        <p:txBody>
          <a:bodyPr vert="horz" lIns="91440" tIns="45720" rIns="91440" bIns="45720" rtlCol="0" anchor="ctr">
            <a:normAutofit/>
          </a:bodyPr>
          <a:lstStyle/>
          <a:p>
            <a:r>
              <a:rPr lang="en-US" sz="2400" dirty="0">
                <a:solidFill>
                  <a:srgbClr val="FFFFFF"/>
                </a:solidFill>
              </a:rPr>
              <a:t>4. </a:t>
            </a:r>
            <a:r>
              <a:rPr lang="de-AT" sz="2400" dirty="0">
                <a:solidFill>
                  <a:srgbClr val="FFFFFF"/>
                </a:solidFill>
              </a:rPr>
              <a:t>Bildervergleich </a:t>
            </a:r>
          </a:p>
        </p:txBody>
      </p:sp>
      <p:sp>
        <p:nvSpPr>
          <p:cNvPr id="3" name="Inhaltsplatzhalter 2">
            <a:extLst>
              <a:ext uri="{FF2B5EF4-FFF2-40B4-BE49-F238E27FC236}">
                <a16:creationId xmlns:a16="http://schemas.microsoft.com/office/drawing/2014/main" id="{7059988E-04F3-4C29-3B47-B74133CDD285}"/>
              </a:ext>
            </a:extLst>
          </p:cNvPr>
          <p:cNvSpPr>
            <a:spLocks noGrp="1"/>
          </p:cNvSpPr>
          <p:nvPr>
            <p:ph idx="1"/>
          </p:nvPr>
        </p:nvSpPr>
        <p:spPr>
          <a:xfrm>
            <a:off x="5155905" y="485678"/>
            <a:ext cx="6108179" cy="5888772"/>
          </a:xfrm>
        </p:spPr>
        <p:txBody>
          <a:bodyPr anchor="ctr">
            <a:normAutofit fontScale="92500" lnSpcReduction="10000"/>
          </a:bodyPr>
          <a:lstStyle/>
          <a:p>
            <a:pPr marL="0" indent="0">
              <a:lnSpc>
                <a:spcPct val="150000"/>
              </a:lnSpc>
              <a:buNone/>
            </a:pPr>
            <a:r>
              <a:rPr lang="de-AT" sz="2000" dirty="0"/>
              <a:t>Auf der folgenden Folie wirst du zwei Bilder sehen. Bearbeite dazu folgende Aufgaben. </a:t>
            </a:r>
          </a:p>
          <a:p>
            <a:pPr marL="342900" indent="-342900">
              <a:lnSpc>
                <a:spcPct val="150000"/>
              </a:lnSpc>
              <a:buFont typeface="+mj-lt"/>
              <a:buAutoNum type="arabicPeriod"/>
            </a:pPr>
            <a:r>
              <a:rPr lang="de-AT" sz="2000" dirty="0"/>
              <a:t>Was siehst du? </a:t>
            </a:r>
          </a:p>
          <a:p>
            <a:pPr marL="342900" indent="-342900">
              <a:lnSpc>
                <a:spcPct val="150000"/>
              </a:lnSpc>
              <a:buFont typeface="+mj-lt"/>
              <a:buAutoNum type="arabicPeriod"/>
            </a:pPr>
            <a:r>
              <a:rPr lang="de-AT" sz="2000" dirty="0"/>
              <a:t>Beschreibe die Kleidung der beiden Personen. </a:t>
            </a:r>
          </a:p>
          <a:p>
            <a:pPr marL="342900" indent="-342900">
              <a:lnSpc>
                <a:spcPct val="150000"/>
              </a:lnSpc>
              <a:buFont typeface="+mj-lt"/>
              <a:buAutoNum type="arabicPeriod"/>
            </a:pPr>
            <a:r>
              <a:rPr lang="de-AT" sz="2000" dirty="0"/>
              <a:t>Kennst du die beiden Personen?</a:t>
            </a:r>
          </a:p>
          <a:p>
            <a:pPr marL="342900" indent="-342900">
              <a:lnSpc>
                <a:spcPct val="150000"/>
              </a:lnSpc>
              <a:buFont typeface="+mj-lt"/>
              <a:buAutoNum type="arabicPeriod"/>
            </a:pPr>
            <a:r>
              <a:rPr lang="de-AT" sz="2000" dirty="0"/>
              <a:t>Recherchiere über unterschiedliche Kulturen, wo Männer auch vermeintlich „weibliche“ Kleidung (Kleider, Röcke,…) tragen. Versuche auch den kulturellen/gesellschaftlichen Hintergrund zu erfassen. </a:t>
            </a:r>
          </a:p>
          <a:p>
            <a:pPr marL="342900" indent="-342900">
              <a:lnSpc>
                <a:spcPct val="150000"/>
              </a:lnSpc>
              <a:buFont typeface="+mj-lt"/>
              <a:buAutoNum type="arabicPeriod"/>
            </a:pPr>
            <a:r>
              <a:rPr lang="de-AT" sz="2000" dirty="0"/>
              <a:t>Versetze dich in die Lage eines Mannes und überlege dir, weshalb du einen Rock anziehen würdest oder warum nicht. Begründe deine Überlegungen. </a:t>
            </a:r>
          </a:p>
          <a:p>
            <a:pPr marL="342900" indent="-342900">
              <a:buFont typeface="+mj-lt"/>
              <a:buAutoNum type="arabicPeriod"/>
            </a:pPr>
            <a:endParaRPr lang="de-AT" dirty="0"/>
          </a:p>
        </p:txBody>
      </p:sp>
      <p:sp>
        <p:nvSpPr>
          <p:cNvPr id="4" name="Textfeld 3">
            <a:extLst>
              <a:ext uri="{FF2B5EF4-FFF2-40B4-BE49-F238E27FC236}">
                <a16:creationId xmlns:a16="http://schemas.microsoft.com/office/drawing/2014/main" id="{CA9EF278-CBF2-9C78-E961-4E210D5C1437}"/>
              </a:ext>
            </a:extLst>
          </p:cNvPr>
          <p:cNvSpPr txBox="1"/>
          <p:nvPr/>
        </p:nvSpPr>
        <p:spPr>
          <a:xfrm>
            <a:off x="875071" y="4080387"/>
            <a:ext cx="3269749" cy="1477328"/>
          </a:xfrm>
          <a:prstGeom prst="rect">
            <a:avLst/>
          </a:prstGeom>
          <a:solidFill>
            <a:srgbClr val="FF0000"/>
          </a:solidFill>
        </p:spPr>
        <p:txBody>
          <a:bodyPr wrap="square" rtlCol="0">
            <a:spAutoFit/>
          </a:bodyPr>
          <a:lstStyle/>
          <a:p>
            <a:r>
              <a:rPr lang="de-AT" dirty="0">
                <a:solidFill>
                  <a:schemeClr val="bg1"/>
                </a:solidFill>
              </a:rPr>
              <a:t>Wichtige Facts:</a:t>
            </a:r>
          </a:p>
          <a:p>
            <a:r>
              <a:rPr lang="de-AT" dirty="0">
                <a:solidFill>
                  <a:schemeClr val="bg1"/>
                </a:solidFill>
              </a:rPr>
              <a:t>Sam Smith ist homosexuell</a:t>
            </a:r>
          </a:p>
          <a:p>
            <a:r>
              <a:rPr lang="de-AT" dirty="0">
                <a:solidFill>
                  <a:schemeClr val="bg1"/>
                </a:solidFill>
              </a:rPr>
              <a:t>Harry Styles ist heterosexuell </a:t>
            </a:r>
            <a:r>
              <a:rPr lang="de-AT" dirty="0">
                <a:solidFill>
                  <a:schemeClr val="bg1"/>
                </a:solidFill>
                <a:sym typeface="Wingdings" panose="05000000000000000000" pitchFamily="2" charset="2"/>
              </a:rPr>
              <a:t> er ist bekannt dafür Normen herauszufordern</a:t>
            </a:r>
            <a:endParaRPr lang="de-AT" dirty="0">
              <a:solidFill>
                <a:schemeClr val="bg1"/>
              </a:solidFill>
            </a:endParaRPr>
          </a:p>
        </p:txBody>
      </p:sp>
      <p:sp>
        <p:nvSpPr>
          <p:cNvPr id="5" name="Textfeld 4">
            <a:extLst>
              <a:ext uri="{FF2B5EF4-FFF2-40B4-BE49-F238E27FC236}">
                <a16:creationId xmlns:a16="http://schemas.microsoft.com/office/drawing/2014/main" id="{A3D6C4EA-AF6F-EB13-8DA8-B445C76B8D76}"/>
              </a:ext>
            </a:extLst>
          </p:cNvPr>
          <p:cNvSpPr txBox="1"/>
          <p:nvPr/>
        </p:nvSpPr>
        <p:spPr>
          <a:xfrm>
            <a:off x="623455" y="630214"/>
            <a:ext cx="2295821" cy="646331"/>
          </a:xfrm>
          <a:prstGeom prst="rect">
            <a:avLst/>
          </a:prstGeom>
          <a:noFill/>
        </p:spPr>
        <p:txBody>
          <a:bodyPr wrap="none" rtlCol="0">
            <a:spAutoFit/>
          </a:bodyPr>
          <a:lstStyle/>
          <a:p>
            <a:pPr marL="285750" indent="-285750">
              <a:buFont typeface="Arial" panose="020B0604020202020204" pitchFamily="34" charset="0"/>
              <a:buChar char="•"/>
            </a:pPr>
            <a:r>
              <a:rPr lang="de-AT" dirty="0">
                <a:solidFill>
                  <a:schemeClr val="bg1"/>
                </a:solidFill>
              </a:rPr>
              <a:t>Dauer: 40 Minuten </a:t>
            </a:r>
          </a:p>
          <a:p>
            <a:pPr marL="285750" indent="-285750">
              <a:buFont typeface="Arial" panose="020B0604020202020204" pitchFamily="34" charset="0"/>
              <a:buChar char="•"/>
            </a:pPr>
            <a:r>
              <a:rPr lang="de-AT" dirty="0">
                <a:solidFill>
                  <a:schemeClr val="bg1"/>
                </a:solidFill>
              </a:rPr>
              <a:t>Gruppenarbeit </a:t>
            </a:r>
          </a:p>
        </p:txBody>
      </p:sp>
    </p:spTree>
    <p:extLst>
      <p:ext uri="{BB962C8B-B14F-4D97-AF65-F5344CB8AC3E}">
        <p14:creationId xmlns:p14="http://schemas.microsoft.com/office/powerpoint/2010/main" val="3739340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7886309-8F28-488F-8BA9-0BF7494C8D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0D5ABE4-8A47-4A84-9DB4-CCB7A3D422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537156" cy="5897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rafik 1" descr="Ein Bild, das Gras, Kleidung, Person, Himmel enthält.&#10;&#10;Automatisch generierte Beschreibung">
            <a:extLst>
              <a:ext uri="{FF2B5EF4-FFF2-40B4-BE49-F238E27FC236}">
                <a16:creationId xmlns:a16="http://schemas.microsoft.com/office/drawing/2014/main" id="{BB09CED9-3C0D-D976-0DAA-CC33175370A7}"/>
              </a:ext>
            </a:extLst>
          </p:cNvPr>
          <p:cNvPicPr>
            <a:picLocks noChangeAspect="1"/>
          </p:cNvPicPr>
          <p:nvPr/>
        </p:nvPicPr>
        <p:blipFill>
          <a:blip r:embed="rId3"/>
          <a:stretch>
            <a:fillRect/>
          </a:stretch>
        </p:blipFill>
        <p:spPr>
          <a:xfrm>
            <a:off x="1307676" y="643467"/>
            <a:ext cx="3871890" cy="5571066"/>
          </a:xfrm>
          <a:prstGeom prst="rect">
            <a:avLst/>
          </a:prstGeom>
        </p:spPr>
      </p:pic>
      <p:sp>
        <p:nvSpPr>
          <p:cNvPr id="13" name="Rectangle 12">
            <a:extLst>
              <a:ext uri="{FF2B5EF4-FFF2-40B4-BE49-F238E27FC236}">
                <a16:creationId xmlns:a16="http://schemas.microsoft.com/office/drawing/2014/main" id="{D8EB06DC-2D36-4101-B5B2-45B5B1EEC5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5035" y="480060"/>
            <a:ext cx="5531569" cy="5897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fik 2" descr="Ein Bild, das Person, Kleidung, Schuhwerk, Mann enthält.&#10;&#10;Automatisch generierte Beschreibung">
            <a:extLst>
              <a:ext uri="{FF2B5EF4-FFF2-40B4-BE49-F238E27FC236}">
                <a16:creationId xmlns:a16="http://schemas.microsoft.com/office/drawing/2014/main" id="{6833C53C-6529-6FB9-1C5F-4A5D68EA0D74}"/>
              </a:ext>
            </a:extLst>
          </p:cNvPr>
          <p:cNvPicPr>
            <a:picLocks noChangeAspect="1"/>
          </p:cNvPicPr>
          <p:nvPr/>
        </p:nvPicPr>
        <p:blipFill>
          <a:blip r:embed="rId4"/>
          <a:stretch>
            <a:fillRect/>
          </a:stretch>
        </p:blipFill>
        <p:spPr>
          <a:xfrm>
            <a:off x="6990841" y="643467"/>
            <a:ext cx="3913673" cy="5571066"/>
          </a:xfrm>
          <a:prstGeom prst="rect">
            <a:avLst/>
          </a:prstGeom>
        </p:spPr>
      </p:pic>
    </p:spTree>
    <p:extLst>
      <p:ext uri="{BB962C8B-B14F-4D97-AF65-F5344CB8AC3E}">
        <p14:creationId xmlns:p14="http://schemas.microsoft.com/office/powerpoint/2010/main" val="3404909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8">
            <a:extLst>
              <a:ext uri="{FF2B5EF4-FFF2-40B4-BE49-F238E27FC236}">
                <a16:creationId xmlns:a16="http://schemas.microsoft.com/office/drawing/2014/main" id="{7A1EB241-0852-428A-8A50-67737CA93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2" name="Rectangle 10">
            <a:extLst>
              <a:ext uri="{FF2B5EF4-FFF2-40B4-BE49-F238E27FC236}">
                <a16:creationId xmlns:a16="http://schemas.microsoft.com/office/drawing/2014/main" id="{7A23EDC2-E1E5-4C5D-9C74-714516AF5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4" name="Rectangle 12">
            <a:extLst>
              <a:ext uri="{FF2B5EF4-FFF2-40B4-BE49-F238E27FC236}">
                <a16:creationId xmlns:a16="http://schemas.microsoft.com/office/drawing/2014/main" id="{B2781548-0E4F-4401-A909-82EDF50DB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5" name="Rectangle 14">
            <a:extLst>
              <a:ext uri="{FF2B5EF4-FFF2-40B4-BE49-F238E27FC236}">
                <a16:creationId xmlns:a16="http://schemas.microsoft.com/office/drawing/2014/main" id="{C61FDE54-4204-4D08-A7FE-3ADFDAE64C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useBgFill="1">
        <p:nvSpPr>
          <p:cNvPr id="26" name="Rectangle 16">
            <a:extLst>
              <a:ext uri="{FF2B5EF4-FFF2-40B4-BE49-F238E27FC236}">
                <a16:creationId xmlns:a16="http://schemas.microsoft.com/office/drawing/2014/main" id="{B50AF7FF-0BB3-4D42-87AF-2FAC462977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F02C26E-7EB2-4808-9497-CB1627FED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pic>
        <p:nvPicPr>
          <p:cNvPr id="4" name="Picture 2" descr="Menschen Die Berliner Mauer Kuss - Kostenloses Foto auf Pixabay - Pixabay">
            <a:extLst>
              <a:ext uri="{FF2B5EF4-FFF2-40B4-BE49-F238E27FC236}">
                <a16:creationId xmlns:a16="http://schemas.microsoft.com/office/drawing/2014/main" id="{C96CB93D-FFCA-8083-651C-0BC796C8692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1578" y="821659"/>
            <a:ext cx="3287895" cy="2465921"/>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6FCD3A50-A981-447A-B92E-805F814725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391" y="641102"/>
            <a:ext cx="3695019" cy="282703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Régis Bossus historisches Bild: Der innige Bruderkuss zwischen Leonid Breschnew und Erich Honecker.">
            <a:extLst>
              <a:ext uri="{FF2B5EF4-FFF2-40B4-BE49-F238E27FC236}">
                <a16:creationId xmlns:a16="http://schemas.microsoft.com/office/drawing/2014/main" id="{75B4DB54-968A-06A5-FF15-62F00E63585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7150" y="3708180"/>
            <a:ext cx="3282087" cy="2535413"/>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ADFB5F11-83FD-42E2-BABD-CAD7B27DF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5134" y="3557674"/>
            <a:ext cx="3695019" cy="282703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2053">
            <a:extLst>
              <a:ext uri="{FF2B5EF4-FFF2-40B4-BE49-F238E27FC236}">
                <a16:creationId xmlns:a16="http://schemas.microsoft.com/office/drawing/2014/main" id="{9AF6AD29-F076-6EBB-CF22-4EE2B3FB0DD5}"/>
              </a:ext>
            </a:extLst>
          </p:cNvPr>
          <p:cNvSpPr txBox="1">
            <a:spLocks/>
          </p:cNvSpPr>
          <p:nvPr/>
        </p:nvSpPr>
        <p:spPr>
          <a:xfrm>
            <a:off x="4401849" y="2180496"/>
            <a:ext cx="7208957" cy="4045683"/>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457200" indent="-457200">
              <a:lnSpc>
                <a:spcPct val="150000"/>
              </a:lnSpc>
              <a:buFont typeface="+mj-lt"/>
              <a:buAutoNum type="arabicPeriod"/>
            </a:pPr>
            <a:r>
              <a:rPr lang="de-AT" sz="2400" dirty="0"/>
              <a:t>Was siehst du auf dieser Abbildung? </a:t>
            </a:r>
          </a:p>
          <a:p>
            <a:pPr marL="781200" lvl="1" indent="-457200">
              <a:lnSpc>
                <a:spcPct val="150000"/>
              </a:lnSpc>
              <a:buFont typeface="+mj-lt"/>
              <a:buAutoNum type="alphaLcParenR"/>
            </a:pPr>
            <a:r>
              <a:rPr lang="de-AT" sz="2000" dirty="0"/>
              <a:t>Beschreibe die Kleidung?</a:t>
            </a:r>
          </a:p>
          <a:p>
            <a:pPr marL="781200" lvl="1" indent="-457200">
              <a:lnSpc>
                <a:spcPct val="150000"/>
              </a:lnSpc>
              <a:buFont typeface="+mj-lt"/>
              <a:buAutoNum type="alphaLcParenR"/>
            </a:pPr>
            <a:r>
              <a:rPr lang="de-AT" sz="2000" dirty="0"/>
              <a:t>Warum ist das Bild schwarz – weiß?</a:t>
            </a:r>
          </a:p>
          <a:p>
            <a:pPr marL="781200" lvl="1" indent="-457200">
              <a:lnSpc>
                <a:spcPct val="150000"/>
              </a:lnSpc>
              <a:buFont typeface="+mj-lt"/>
              <a:buAutoNum type="alphaLcParenR"/>
            </a:pPr>
            <a:r>
              <a:rPr lang="de-AT" sz="2000" dirty="0"/>
              <a:t>Was siehst du im Hintergrund?</a:t>
            </a:r>
          </a:p>
          <a:p>
            <a:pPr marL="457200" indent="-457200">
              <a:lnSpc>
                <a:spcPct val="150000"/>
              </a:lnSpc>
              <a:buFont typeface="+mj-lt"/>
              <a:buAutoNum type="arabicPeriod"/>
            </a:pPr>
            <a:r>
              <a:rPr lang="de-AT" sz="2400" dirty="0"/>
              <a:t>Wer sind diese zwei Personen? </a:t>
            </a:r>
          </a:p>
          <a:p>
            <a:pPr marL="457200" indent="-457200">
              <a:lnSpc>
                <a:spcPct val="150000"/>
              </a:lnSpc>
              <a:buFont typeface="+mj-lt"/>
              <a:buAutoNum type="arabicPeriod"/>
            </a:pPr>
            <a:r>
              <a:rPr lang="de-AT" sz="2400" dirty="0"/>
              <a:t>Wie alt sind die Personen? </a:t>
            </a:r>
          </a:p>
          <a:p>
            <a:pPr marL="457200" indent="-457200">
              <a:lnSpc>
                <a:spcPct val="150000"/>
              </a:lnSpc>
              <a:buFont typeface="+mj-lt"/>
              <a:buAutoNum type="arabicPeriod"/>
            </a:pPr>
            <a:r>
              <a:rPr lang="de-AT" sz="2400" dirty="0"/>
              <a:t>Warum küssen sich die zwei Personen? </a:t>
            </a:r>
          </a:p>
          <a:p>
            <a:endParaRPr lang="en-US" dirty="0"/>
          </a:p>
        </p:txBody>
      </p:sp>
      <p:sp>
        <p:nvSpPr>
          <p:cNvPr id="6" name="Textfeld 5">
            <a:extLst>
              <a:ext uri="{FF2B5EF4-FFF2-40B4-BE49-F238E27FC236}">
                <a16:creationId xmlns:a16="http://schemas.microsoft.com/office/drawing/2014/main" id="{EB674343-5FAA-A24F-4243-A585064BEC57}"/>
              </a:ext>
            </a:extLst>
          </p:cNvPr>
          <p:cNvSpPr txBox="1"/>
          <p:nvPr/>
        </p:nvSpPr>
        <p:spPr>
          <a:xfrm>
            <a:off x="4656735" y="916668"/>
            <a:ext cx="3031599" cy="584775"/>
          </a:xfrm>
          <a:prstGeom prst="rect">
            <a:avLst/>
          </a:prstGeom>
          <a:noFill/>
        </p:spPr>
        <p:txBody>
          <a:bodyPr wrap="none" rtlCol="0">
            <a:spAutoFit/>
          </a:bodyPr>
          <a:lstStyle/>
          <a:p>
            <a:r>
              <a:rPr lang="de-AT" sz="3200" dirty="0">
                <a:solidFill>
                  <a:schemeClr val="bg1"/>
                </a:solidFill>
              </a:rPr>
              <a:t>5. BILDANALYSE</a:t>
            </a:r>
          </a:p>
        </p:txBody>
      </p:sp>
      <p:sp>
        <p:nvSpPr>
          <p:cNvPr id="7" name="Textfeld 6">
            <a:extLst>
              <a:ext uri="{FF2B5EF4-FFF2-40B4-BE49-F238E27FC236}">
                <a16:creationId xmlns:a16="http://schemas.microsoft.com/office/drawing/2014/main" id="{CF17FE7D-417F-8905-49DF-7141A5C3C380}"/>
              </a:ext>
            </a:extLst>
          </p:cNvPr>
          <p:cNvSpPr txBox="1"/>
          <p:nvPr/>
        </p:nvSpPr>
        <p:spPr>
          <a:xfrm>
            <a:off x="9285514" y="2547780"/>
            <a:ext cx="2459953" cy="2308324"/>
          </a:xfrm>
          <a:prstGeom prst="rect">
            <a:avLst/>
          </a:prstGeom>
          <a:solidFill>
            <a:srgbClr val="FF0000"/>
          </a:solidFill>
        </p:spPr>
        <p:txBody>
          <a:bodyPr wrap="square">
            <a:spAutoFit/>
          </a:bodyPr>
          <a:lstStyle/>
          <a:p>
            <a:r>
              <a:rPr lang="de-AT" dirty="0">
                <a:solidFill>
                  <a:schemeClr val="bg1"/>
                </a:solidFill>
              </a:rPr>
              <a:t>Link zur Hintergrundinformation:</a:t>
            </a:r>
          </a:p>
          <a:p>
            <a:r>
              <a:rPr lang="de-AT" dirty="0">
                <a:solidFill>
                  <a:schemeClr val="bg1"/>
                </a:solidFill>
                <a:hlinkClick r:id="rId4"/>
              </a:rPr>
              <a:t>https://www.mdr.de/geschichte/ddr/politik-gesellschaft/bruderkuss-sozialismus-staatschefs-ritual-begruessung-100.html</a:t>
            </a:r>
            <a:r>
              <a:rPr lang="de-AT" dirty="0">
                <a:solidFill>
                  <a:schemeClr val="bg1"/>
                </a:solidFill>
              </a:rPr>
              <a:t> </a:t>
            </a:r>
          </a:p>
        </p:txBody>
      </p:sp>
      <p:sp>
        <p:nvSpPr>
          <p:cNvPr id="5" name="Textfeld 4">
            <a:extLst>
              <a:ext uri="{FF2B5EF4-FFF2-40B4-BE49-F238E27FC236}">
                <a16:creationId xmlns:a16="http://schemas.microsoft.com/office/drawing/2014/main" id="{1D745A87-2F77-708F-5B81-D1C4B6B55EE3}"/>
              </a:ext>
            </a:extLst>
          </p:cNvPr>
          <p:cNvSpPr txBox="1"/>
          <p:nvPr/>
        </p:nvSpPr>
        <p:spPr>
          <a:xfrm>
            <a:off x="9435440" y="694710"/>
            <a:ext cx="1995996" cy="369332"/>
          </a:xfrm>
          <a:prstGeom prst="rect">
            <a:avLst/>
          </a:prstGeom>
          <a:noFill/>
        </p:spPr>
        <p:txBody>
          <a:bodyPr wrap="none" rtlCol="0">
            <a:spAutoFit/>
          </a:bodyPr>
          <a:lstStyle/>
          <a:p>
            <a:r>
              <a:rPr lang="de-AT" dirty="0">
                <a:solidFill>
                  <a:schemeClr val="bg1"/>
                </a:solidFill>
              </a:rPr>
              <a:t>Dauer: 30 Minuten </a:t>
            </a:r>
          </a:p>
        </p:txBody>
      </p:sp>
    </p:spTree>
    <p:extLst>
      <p:ext uri="{BB962C8B-B14F-4D97-AF65-F5344CB8AC3E}">
        <p14:creationId xmlns:p14="http://schemas.microsoft.com/office/powerpoint/2010/main" val="583053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ADDF2-A76B-92A9-4110-55DDB58D641B}"/>
              </a:ext>
            </a:extLst>
          </p:cNvPr>
          <p:cNvSpPr>
            <a:spLocks noGrp="1"/>
          </p:cNvSpPr>
          <p:nvPr>
            <p:ph type="title"/>
          </p:nvPr>
        </p:nvSpPr>
        <p:spPr/>
        <p:txBody>
          <a:bodyPr/>
          <a:lstStyle/>
          <a:p>
            <a:r>
              <a:rPr lang="de-AT" dirty="0"/>
              <a:t>6.  Empfehlung zur Vertiefung – „Sex </a:t>
            </a:r>
            <a:r>
              <a:rPr lang="de-AT" dirty="0" err="1"/>
              <a:t>education</a:t>
            </a:r>
            <a:r>
              <a:rPr lang="de-AT" dirty="0"/>
              <a:t>“</a:t>
            </a:r>
          </a:p>
        </p:txBody>
      </p:sp>
      <p:pic>
        <p:nvPicPr>
          <p:cNvPr id="1030" name="Picture 6" descr="Sex Education&quot;: Recap-Video zur dritten Staffel des Netflix-Erfolgs -  Finale Staffel startet am Donnerstag – TV Wunschliste">
            <a:extLst>
              <a:ext uri="{FF2B5EF4-FFF2-40B4-BE49-F238E27FC236}">
                <a16:creationId xmlns:a16="http://schemas.microsoft.com/office/drawing/2014/main" id="{389B6D94-CF01-0101-8FB6-056D105E08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9288" y="2474245"/>
            <a:ext cx="6431520" cy="2612805"/>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EB8B3A62-CADF-C6DB-E10C-BB14752977FD}"/>
              </a:ext>
            </a:extLst>
          </p:cNvPr>
          <p:cNvSpPr txBox="1"/>
          <p:nvPr/>
        </p:nvSpPr>
        <p:spPr>
          <a:xfrm>
            <a:off x="581192" y="2284721"/>
            <a:ext cx="4309463" cy="3970318"/>
          </a:xfrm>
          <a:prstGeom prst="rect">
            <a:avLst/>
          </a:prstGeom>
          <a:noFill/>
        </p:spPr>
        <p:txBody>
          <a:bodyPr wrap="square" rtlCol="0">
            <a:spAutoFit/>
          </a:bodyPr>
          <a:lstStyle/>
          <a:p>
            <a:pPr marL="285750" indent="-285750">
              <a:buFont typeface="Arial" panose="020B0604020202020204" pitchFamily="34" charset="0"/>
              <a:buChar char="•"/>
            </a:pPr>
            <a:r>
              <a:rPr lang="de-AT" b="1" dirty="0"/>
              <a:t>Option1: </a:t>
            </a:r>
            <a:r>
              <a:rPr lang="de-AT" dirty="0"/>
              <a:t>Die Lehrkraft sucht sich einen Ausschnitt aus der Serie heraus und diskutiert mit den </a:t>
            </a:r>
            <a:r>
              <a:rPr lang="de-AT" dirty="0" err="1"/>
              <a:t>Schüler:innen</a:t>
            </a:r>
            <a:r>
              <a:rPr lang="de-AT" dirty="0"/>
              <a:t> über die Inhalte  </a:t>
            </a:r>
          </a:p>
          <a:p>
            <a:pPr marL="285750" indent="-285750">
              <a:buFont typeface="Arial" panose="020B0604020202020204" pitchFamily="34" charset="0"/>
              <a:buChar char="•"/>
            </a:pPr>
            <a:endParaRPr lang="de-AT" dirty="0"/>
          </a:p>
          <a:p>
            <a:pPr marL="285750" indent="-285750">
              <a:buFont typeface="Arial" panose="020B0604020202020204" pitchFamily="34" charset="0"/>
              <a:buChar char="•"/>
            </a:pPr>
            <a:r>
              <a:rPr lang="de-AT" b="1" dirty="0"/>
              <a:t>Option 2: </a:t>
            </a:r>
            <a:r>
              <a:rPr lang="de-AT" dirty="0"/>
              <a:t>Serienempfehlung für die </a:t>
            </a:r>
            <a:r>
              <a:rPr lang="de-AT" dirty="0" err="1"/>
              <a:t>Schüler:innen</a:t>
            </a:r>
            <a:r>
              <a:rPr lang="de-AT" dirty="0"/>
              <a:t>. Vertiefung zur Thematik zuhause. </a:t>
            </a:r>
          </a:p>
          <a:p>
            <a:pPr marL="285750" indent="-285750">
              <a:buFont typeface="Arial" panose="020B0604020202020204" pitchFamily="34" charset="0"/>
              <a:buChar char="•"/>
            </a:pPr>
            <a:endParaRPr lang="de-AT" dirty="0"/>
          </a:p>
          <a:p>
            <a:pPr marL="285750" indent="-285750">
              <a:buFont typeface="Arial" panose="020B0604020202020204" pitchFamily="34" charset="0"/>
              <a:buChar char="•"/>
            </a:pPr>
            <a:r>
              <a:rPr lang="de-AT" b="1" dirty="0"/>
              <a:t>Hinweis: </a:t>
            </a:r>
            <a:r>
              <a:rPr lang="de-AT" dirty="0"/>
              <a:t>Die Serie geht auf die unterschiedlichsten Fragen bezüglich Sexualität ein. Es werden etliche tabuisierte Themen offengelegt und in konkreten Situationen veranschaulicht. </a:t>
            </a:r>
          </a:p>
        </p:txBody>
      </p:sp>
    </p:spTree>
    <p:extLst>
      <p:ext uri="{BB962C8B-B14F-4D97-AF65-F5344CB8AC3E}">
        <p14:creationId xmlns:p14="http://schemas.microsoft.com/office/powerpoint/2010/main" val="345991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996E4A-ADE9-DE13-6BF0-5DD2A416F302}"/>
              </a:ext>
            </a:extLst>
          </p:cNvPr>
          <p:cNvSpPr>
            <a:spLocks noGrp="1"/>
          </p:cNvSpPr>
          <p:nvPr>
            <p:ph type="title"/>
          </p:nvPr>
        </p:nvSpPr>
        <p:spPr/>
        <p:txBody>
          <a:bodyPr/>
          <a:lstStyle/>
          <a:p>
            <a:r>
              <a:rPr lang="de-AT" dirty="0"/>
              <a:t>6. Weitere Übungen</a:t>
            </a:r>
          </a:p>
        </p:txBody>
      </p:sp>
      <p:sp>
        <p:nvSpPr>
          <p:cNvPr id="3" name="Inhaltsplatzhalter 2">
            <a:extLst>
              <a:ext uri="{FF2B5EF4-FFF2-40B4-BE49-F238E27FC236}">
                <a16:creationId xmlns:a16="http://schemas.microsoft.com/office/drawing/2014/main" id="{8C02F3EF-8E4D-49A6-F0BB-CE60000A8DB8}"/>
              </a:ext>
            </a:extLst>
          </p:cNvPr>
          <p:cNvSpPr>
            <a:spLocks noGrp="1"/>
          </p:cNvSpPr>
          <p:nvPr>
            <p:ph idx="1"/>
          </p:nvPr>
        </p:nvSpPr>
        <p:spPr>
          <a:xfrm>
            <a:off x="581192" y="2180496"/>
            <a:ext cx="11029615" cy="4503333"/>
          </a:xfrm>
        </p:spPr>
        <p:txBody>
          <a:bodyPr>
            <a:normAutofit lnSpcReduction="10000"/>
          </a:bodyPr>
          <a:lstStyle/>
          <a:p>
            <a:pPr marL="0" indent="0" algn="l" rtl="0">
              <a:buNone/>
            </a:pPr>
            <a:r>
              <a:rPr lang="de-DE" b="1" i="0" dirty="0">
                <a:solidFill>
                  <a:srgbClr val="1D2125"/>
                </a:solidFill>
                <a:effectLst/>
                <a:latin typeface="-apple-system"/>
              </a:rPr>
              <a:t>WIENXTRA</a:t>
            </a:r>
            <a:r>
              <a:rPr lang="de-DE" b="0" i="0" dirty="0">
                <a:solidFill>
                  <a:srgbClr val="1D2125"/>
                </a:solidFill>
                <a:effectLst/>
                <a:latin typeface="-apple-system"/>
              </a:rPr>
              <a:t>: </a:t>
            </a:r>
            <a:r>
              <a:rPr lang="de-DE" b="0" i="0" u="none" strike="noStrike" dirty="0">
                <a:solidFill>
                  <a:srgbClr val="0063A6"/>
                </a:solidFill>
                <a:effectLst/>
                <a:latin typeface="-apple-system"/>
                <a:hlinkClick r:id="rId2"/>
              </a:rPr>
              <a:t>https://www.wienxtra.at/jugendinfo/infos-von-a-z/lgbtiqa/</a:t>
            </a:r>
            <a:endParaRPr lang="de-DE" b="0" i="0" dirty="0">
              <a:solidFill>
                <a:srgbClr val="1D2125"/>
              </a:solidFill>
              <a:effectLst/>
              <a:latin typeface="-apple-system"/>
            </a:endParaRPr>
          </a:p>
          <a:p>
            <a:pPr algn="l" rtl="0"/>
            <a:r>
              <a:rPr lang="de-DE" b="0" i="0" dirty="0">
                <a:solidFill>
                  <a:srgbClr val="1D2125"/>
                </a:solidFill>
                <a:effectLst/>
                <a:latin typeface="-apple-system"/>
              </a:rPr>
              <a:t>WIENXTRA ist eine große Organisation für Kinder und Jugendliche in Wien. Zu dem Thema LGBTQIA* hat sie eine riesengroße Informationsplattform geschaffen. Unter dem Link findet man Begriffsdefinitionen, Erfahrungsberichte, Angebote für alle Beteiligten (Erziehungsberechtigte, Kinder und Jugendliche, Diskriminierte usw.), Tipps zum Umgang in der Schule, Folder und Broschüren, weiterführende Links, PDFs zu Unterrichtsmaterialien usw.</a:t>
            </a:r>
            <a:br>
              <a:rPr lang="de-DE" b="0" i="0" dirty="0">
                <a:solidFill>
                  <a:srgbClr val="1D2125"/>
                </a:solidFill>
                <a:effectLst/>
                <a:latin typeface="-apple-system"/>
              </a:rPr>
            </a:br>
            <a:r>
              <a:rPr lang="de-DE" b="0" i="0" dirty="0">
                <a:solidFill>
                  <a:srgbClr val="1D2125"/>
                </a:solidFill>
                <a:effectLst/>
                <a:latin typeface="-apple-system"/>
              </a:rPr>
              <a:t>(sehr hilfreich)</a:t>
            </a:r>
          </a:p>
          <a:p>
            <a:pPr marL="0" indent="0" algn="l" rtl="0">
              <a:buNone/>
            </a:pPr>
            <a:r>
              <a:rPr lang="de-DE" b="1" i="0" dirty="0" err="1">
                <a:solidFill>
                  <a:srgbClr val="1D2125"/>
                </a:solidFill>
                <a:effectLst/>
                <a:latin typeface="-apple-system"/>
              </a:rPr>
              <a:t>Eduqueer</a:t>
            </a:r>
            <a:r>
              <a:rPr lang="de-DE" dirty="0">
                <a:solidFill>
                  <a:srgbClr val="1D2125"/>
                </a:solidFill>
                <a:latin typeface="-apple-system"/>
              </a:rPr>
              <a:t>:</a:t>
            </a:r>
            <a:r>
              <a:rPr lang="de-DE" b="0" i="0" dirty="0">
                <a:solidFill>
                  <a:srgbClr val="1D2125"/>
                </a:solidFill>
                <a:effectLst/>
                <a:latin typeface="-apple-system"/>
              </a:rPr>
              <a:t> </a:t>
            </a:r>
            <a:r>
              <a:rPr lang="de-DE" b="0" i="0" u="none" strike="noStrike" dirty="0">
                <a:solidFill>
                  <a:srgbClr val="0063A6"/>
                </a:solidFill>
                <a:effectLst/>
                <a:latin typeface="-apple-system"/>
                <a:hlinkClick r:id="rId3"/>
              </a:rPr>
              <a:t>https://view.officeapps.live.com/op/view.aspx?src=https%3A%2F%2Fwww.eduqueer.ch%2Fwp-content%2Fuploads%2F2018%2F06%2FIdeen_fuer_den_Unterricht_2018-05-10.docx&amp;wdOrigin=BROWSELINK</a:t>
            </a:r>
            <a:r>
              <a:rPr lang="de-DE" b="0" i="0" dirty="0">
                <a:solidFill>
                  <a:srgbClr val="1D2125"/>
                </a:solidFill>
                <a:effectLst/>
                <a:latin typeface="-apple-system"/>
              </a:rPr>
              <a:t>.</a:t>
            </a:r>
          </a:p>
          <a:p>
            <a:pPr algn="l" rtl="0"/>
            <a:r>
              <a:rPr lang="de-DE" b="0" i="0" dirty="0">
                <a:solidFill>
                  <a:srgbClr val="1D2125"/>
                </a:solidFill>
                <a:effectLst/>
                <a:latin typeface="-apple-system"/>
              </a:rPr>
              <a:t>Dieses PDF bietet gesammelte Unterrichtsideen der Plattform </a:t>
            </a:r>
            <a:r>
              <a:rPr lang="de-DE" b="0" i="0" dirty="0" err="1">
                <a:solidFill>
                  <a:srgbClr val="1D2125"/>
                </a:solidFill>
                <a:effectLst/>
                <a:latin typeface="-apple-system"/>
              </a:rPr>
              <a:t>Eduqueer</a:t>
            </a:r>
            <a:r>
              <a:rPr lang="de-DE" b="0" i="0" dirty="0">
                <a:solidFill>
                  <a:srgbClr val="1D2125"/>
                </a:solidFill>
                <a:effectLst/>
                <a:latin typeface="-apple-system"/>
              </a:rPr>
              <a:t> zum Verständnis und der Toleranz von geschlechtlicher und sexueller Vielfalt.</a:t>
            </a:r>
            <a:endParaRPr lang="de-DE" dirty="0">
              <a:solidFill>
                <a:srgbClr val="1D2125"/>
              </a:solidFill>
              <a:latin typeface="-apple-system"/>
            </a:endParaRPr>
          </a:p>
          <a:p>
            <a:pPr marL="0" indent="0" algn="l" rtl="0">
              <a:buNone/>
            </a:pPr>
            <a:r>
              <a:rPr lang="de-DE" b="1" i="0" dirty="0">
                <a:solidFill>
                  <a:srgbClr val="1D2125"/>
                </a:solidFill>
                <a:effectLst/>
                <a:latin typeface="-apple-system"/>
              </a:rPr>
              <a:t>Materialbörse Sexualpädagogik:</a:t>
            </a:r>
            <a:r>
              <a:rPr lang="de-DE" b="0" i="0" dirty="0">
                <a:solidFill>
                  <a:srgbClr val="1D2125"/>
                </a:solidFill>
                <a:effectLst/>
                <a:latin typeface="-apple-system"/>
              </a:rPr>
              <a:t> </a:t>
            </a:r>
            <a:r>
              <a:rPr lang="de-DE" b="0" i="0" dirty="0">
                <a:solidFill>
                  <a:srgbClr val="1D2125"/>
                </a:solidFill>
                <a:effectLst/>
                <a:latin typeface="-apple-system"/>
                <a:hlinkClick r:id="rId4"/>
              </a:rPr>
              <a:t>https://www.isp-sexualpaedagogik.org/service/materialboerse/</a:t>
            </a:r>
            <a:endParaRPr lang="de-DE" b="0" i="0" dirty="0">
              <a:solidFill>
                <a:srgbClr val="1D2125"/>
              </a:solidFill>
              <a:effectLst/>
              <a:latin typeface="-apple-system"/>
            </a:endParaRPr>
          </a:p>
          <a:p>
            <a:r>
              <a:rPr lang="de-DE" b="0" i="0" dirty="0">
                <a:solidFill>
                  <a:srgbClr val="1D2125"/>
                </a:solidFill>
                <a:effectLst/>
                <a:latin typeface="-apple-system"/>
              </a:rPr>
              <a:t>Das Institut für Sexualpädagogik bietet eine breite Sammlung an Material zur Beschäftigung mit der Thematik. Unter dem Link findet man zum Beispiel Aufklärungsmodelle, Spiele, Filme, Broschüren, Bücher </a:t>
            </a:r>
            <a:r>
              <a:rPr lang="de-DE" b="0" i="0" dirty="0" err="1">
                <a:solidFill>
                  <a:srgbClr val="1D2125"/>
                </a:solidFill>
                <a:effectLst/>
                <a:latin typeface="-apple-system"/>
              </a:rPr>
              <a:t>uvm</a:t>
            </a:r>
            <a:r>
              <a:rPr lang="de-DE" b="0" i="0" dirty="0">
                <a:solidFill>
                  <a:srgbClr val="1D2125"/>
                </a:solidFill>
                <a:effectLst/>
                <a:latin typeface="-apple-system"/>
              </a:rPr>
              <a:t>.</a:t>
            </a:r>
          </a:p>
          <a:p>
            <a:pPr marL="0" indent="0" algn="l" rtl="0">
              <a:buNone/>
            </a:pPr>
            <a:endParaRPr lang="de-DE" b="0" i="0" dirty="0">
              <a:solidFill>
                <a:srgbClr val="1D2125"/>
              </a:solidFill>
              <a:effectLst/>
              <a:latin typeface="-apple-system"/>
            </a:endParaRPr>
          </a:p>
          <a:p>
            <a:pPr marL="0" indent="0">
              <a:buNone/>
            </a:pPr>
            <a:endParaRPr lang="de-AT" dirty="0"/>
          </a:p>
        </p:txBody>
      </p:sp>
    </p:spTree>
    <p:extLst>
      <p:ext uri="{BB962C8B-B14F-4D97-AF65-F5344CB8AC3E}">
        <p14:creationId xmlns:p14="http://schemas.microsoft.com/office/powerpoint/2010/main" val="3123000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59DBF18-794A-8037-DF6B-C08F12E5B611}"/>
              </a:ext>
            </a:extLst>
          </p:cNvPr>
          <p:cNvSpPr>
            <a:spLocks noGrp="1"/>
          </p:cNvSpPr>
          <p:nvPr>
            <p:ph type="title"/>
          </p:nvPr>
        </p:nvSpPr>
        <p:spPr>
          <a:xfrm>
            <a:off x="959157" y="1113764"/>
            <a:ext cx="3269749" cy="4624327"/>
          </a:xfrm>
        </p:spPr>
        <p:txBody>
          <a:bodyPr anchor="ctr">
            <a:normAutofit/>
          </a:bodyPr>
          <a:lstStyle/>
          <a:p>
            <a:r>
              <a:rPr lang="de-AT" sz="2000" b="1">
                <a:solidFill>
                  <a:srgbClr val="FFFFFF"/>
                </a:solidFill>
              </a:rPr>
              <a:t>Inhaltsverzeichnis </a:t>
            </a:r>
          </a:p>
        </p:txBody>
      </p:sp>
      <p:sp>
        <p:nvSpPr>
          <p:cNvPr id="3" name="Inhaltsplatzhalter 2">
            <a:extLst>
              <a:ext uri="{FF2B5EF4-FFF2-40B4-BE49-F238E27FC236}">
                <a16:creationId xmlns:a16="http://schemas.microsoft.com/office/drawing/2014/main" id="{3E88EC72-AAEF-D363-1EB1-61D9545B502B}"/>
              </a:ext>
            </a:extLst>
          </p:cNvPr>
          <p:cNvSpPr>
            <a:spLocks noGrp="1"/>
          </p:cNvSpPr>
          <p:nvPr>
            <p:ph idx="1"/>
          </p:nvPr>
        </p:nvSpPr>
        <p:spPr>
          <a:xfrm>
            <a:off x="5155905" y="678937"/>
            <a:ext cx="6108179" cy="5493979"/>
          </a:xfrm>
        </p:spPr>
        <p:txBody>
          <a:bodyPr anchor="ctr">
            <a:normAutofit/>
          </a:bodyPr>
          <a:lstStyle/>
          <a:p>
            <a:pPr marL="514350" indent="-514350">
              <a:lnSpc>
                <a:spcPct val="150000"/>
              </a:lnSpc>
              <a:buFont typeface="+mj-lt"/>
              <a:buAutoNum type="arabicPeriod"/>
            </a:pPr>
            <a:r>
              <a:rPr lang="de-AT" sz="2400" dirty="0"/>
              <a:t>Informationen für Lehrkräfte </a:t>
            </a:r>
          </a:p>
          <a:p>
            <a:pPr marL="514350" indent="-514350">
              <a:lnSpc>
                <a:spcPct val="150000"/>
              </a:lnSpc>
              <a:buFont typeface="+mj-lt"/>
              <a:buAutoNum type="arabicPeriod"/>
            </a:pPr>
            <a:r>
              <a:rPr lang="de-AT" sz="2400" dirty="0"/>
              <a:t>Klärung von Begrifflichkeiten &amp; Definitionen</a:t>
            </a:r>
          </a:p>
          <a:p>
            <a:pPr marL="514350" indent="-514350">
              <a:lnSpc>
                <a:spcPct val="150000"/>
              </a:lnSpc>
              <a:buFont typeface="+mj-lt"/>
              <a:buAutoNum type="arabicPeriod"/>
            </a:pPr>
            <a:r>
              <a:rPr lang="de-AT" sz="2400" dirty="0"/>
              <a:t>Hör- &amp; Reflexionsübung</a:t>
            </a:r>
            <a:endParaRPr lang="de-AT" sz="2200" dirty="0"/>
          </a:p>
          <a:p>
            <a:pPr marL="514350" indent="-514350">
              <a:lnSpc>
                <a:spcPct val="150000"/>
              </a:lnSpc>
              <a:buFont typeface="+mj-lt"/>
              <a:buAutoNum type="arabicPeriod"/>
            </a:pPr>
            <a:r>
              <a:rPr lang="de-AT" sz="2400" dirty="0"/>
              <a:t>Bildvergleich </a:t>
            </a:r>
          </a:p>
          <a:p>
            <a:pPr marL="514350" indent="-514350">
              <a:lnSpc>
                <a:spcPct val="150000"/>
              </a:lnSpc>
              <a:buFont typeface="+mj-lt"/>
              <a:buAutoNum type="arabicPeriod"/>
            </a:pPr>
            <a:r>
              <a:rPr lang="de-AT" sz="2400" dirty="0"/>
              <a:t>Bildanalyse</a:t>
            </a:r>
          </a:p>
          <a:p>
            <a:pPr marL="514350" indent="-514350">
              <a:lnSpc>
                <a:spcPct val="150000"/>
              </a:lnSpc>
              <a:buFont typeface="+mj-lt"/>
              <a:buAutoNum type="arabicPeriod"/>
            </a:pPr>
            <a:r>
              <a:rPr lang="de-AT" sz="2400" dirty="0"/>
              <a:t>Empfehlung zur Vertiefung</a:t>
            </a:r>
          </a:p>
          <a:p>
            <a:pPr marL="514350" indent="-514350">
              <a:lnSpc>
                <a:spcPct val="150000"/>
              </a:lnSpc>
              <a:buFont typeface="+mj-lt"/>
              <a:buAutoNum type="arabicPeriod"/>
            </a:pPr>
            <a:r>
              <a:rPr lang="de-AT" sz="2400" dirty="0"/>
              <a:t>Weitere Übungen</a:t>
            </a:r>
            <a:endParaRPr lang="de-AT" dirty="0"/>
          </a:p>
          <a:p>
            <a:pPr marL="0" indent="0">
              <a:buNone/>
            </a:pPr>
            <a:endParaRPr lang="de-AT" dirty="0"/>
          </a:p>
        </p:txBody>
      </p:sp>
    </p:spTree>
    <p:extLst>
      <p:ext uri="{BB962C8B-B14F-4D97-AF65-F5344CB8AC3E}">
        <p14:creationId xmlns:p14="http://schemas.microsoft.com/office/powerpoint/2010/main" val="292037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05C423-1B2D-4D35-5EDB-73755CC4B398}"/>
              </a:ext>
            </a:extLst>
          </p:cNvPr>
          <p:cNvSpPr>
            <a:spLocks noGrp="1"/>
          </p:cNvSpPr>
          <p:nvPr>
            <p:ph type="title"/>
          </p:nvPr>
        </p:nvSpPr>
        <p:spPr/>
        <p:txBody>
          <a:bodyPr/>
          <a:lstStyle/>
          <a:p>
            <a:r>
              <a:rPr lang="de-AT" b="1" dirty="0"/>
              <a:t>1. Informationen für Lehrkräfte </a:t>
            </a:r>
            <a:endParaRPr lang="de-AT" dirty="0"/>
          </a:p>
        </p:txBody>
      </p:sp>
      <p:sp>
        <p:nvSpPr>
          <p:cNvPr id="3" name="Inhaltsplatzhalter 2">
            <a:extLst>
              <a:ext uri="{FF2B5EF4-FFF2-40B4-BE49-F238E27FC236}">
                <a16:creationId xmlns:a16="http://schemas.microsoft.com/office/drawing/2014/main" id="{6EA347FF-6362-A157-6470-5D317C1AAE22}"/>
              </a:ext>
            </a:extLst>
          </p:cNvPr>
          <p:cNvSpPr>
            <a:spLocks noGrp="1"/>
          </p:cNvSpPr>
          <p:nvPr>
            <p:ph idx="1"/>
          </p:nvPr>
        </p:nvSpPr>
        <p:spPr>
          <a:xfrm>
            <a:off x="446315" y="1992086"/>
            <a:ext cx="4288972" cy="4430485"/>
          </a:xfrm>
        </p:spPr>
        <p:txBody>
          <a:bodyPr>
            <a:normAutofit fontScale="70000" lnSpcReduction="20000"/>
          </a:bodyPr>
          <a:lstStyle/>
          <a:p>
            <a:pPr marL="0" indent="0">
              <a:lnSpc>
                <a:spcPct val="150000"/>
              </a:lnSpc>
              <a:buNone/>
            </a:pPr>
            <a:endParaRPr lang="de-AT" sz="2200" b="1" dirty="0"/>
          </a:p>
          <a:p>
            <a:pPr marL="0" indent="0" algn="just">
              <a:lnSpc>
                <a:spcPct val="150000"/>
              </a:lnSpc>
              <a:buNone/>
            </a:pPr>
            <a:r>
              <a:rPr lang="de-AT" sz="2900" b="1" dirty="0"/>
              <a:t>Rahmen:</a:t>
            </a:r>
            <a:endParaRPr lang="de-AT" sz="1600" b="1" dirty="0"/>
          </a:p>
          <a:p>
            <a:pPr marL="0" indent="0" algn="just">
              <a:lnSpc>
                <a:spcPct val="150000"/>
              </a:lnSpc>
              <a:buNone/>
            </a:pPr>
            <a:r>
              <a:rPr lang="de-AT" sz="2300" dirty="0"/>
              <a:t>Dieser Workshop soll in erster Linie während eines Projekttages/Projektwoche zum Einsatz kommen und dauert ca. 3 Stunden. Optional können die einzelnen Sequenzen bei Bedarf auch im regulären Fachunterricht durchgeführt werden, zum Beispiel dann, wenn die Thematik in der Klasse gerade aktuell ist. Mit Hilfe der zur Verfügung gestellten Links können sich Lehrkräfte weiter in dieser Thematik vertiefen. </a:t>
            </a:r>
          </a:p>
          <a:p>
            <a:pPr marL="0" indent="0">
              <a:lnSpc>
                <a:spcPct val="150000"/>
              </a:lnSpc>
              <a:buNone/>
            </a:pPr>
            <a:endParaRPr lang="de-AT" sz="1900" b="1" dirty="0"/>
          </a:p>
          <a:p>
            <a:pPr marL="0" indent="0">
              <a:lnSpc>
                <a:spcPct val="150000"/>
              </a:lnSpc>
              <a:buNone/>
            </a:pPr>
            <a:endParaRPr lang="de-AT" sz="1800" dirty="0"/>
          </a:p>
          <a:p>
            <a:endParaRPr lang="de-AT" dirty="0"/>
          </a:p>
        </p:txBody>
      </p:sp>
      <p:sp>
        <p:nvSpPr>
          <p:cNvPr id="5" name="Textfeld 4">
            <a:extLst>
              <a:ext uri="{FF2B5EF4-FFF2-40B4-BE49-F238E27FC236}">
                <a16:creationId xmlns:a16="http://schemas.microsoft.com/office/drawing/2014/main" id="{920E8CE8-8751-7DA8-148D-7F0EC69782BE}"/>
              </a:ext>
            </a:extLst>
          </p:cNvPr>
          <p:cNvSpPr txBox="1"/>
          <p:nvPr/>
        </p:nvSpPr>
        <p:spPr>
          <a:xfrm>
            <a:off x="6095999" y="5340376"/>
            <a:ext cx="4452258" cy="923330"/>
          </a:xfrm>
          <a:prstGeom prst="rect">
            <a:avLst/>
          </a:prstGeom>
          <a:solidFill>
            <a:srgbClr val="FF0000"/>
          </a:solidFill>
        </p:spPr>
        <p:txBody>
          <a:bodyPr wrap="square" rtlCol="0">
            <a:spAutoFit/>
          </a:bodyPr>
          <a:lstStyle/>
          <a:p>
            <a:r>
              <a:rPr lang="de-AT" dirty="0">
                <a:solidFill>
                  <a:schemeClr val="bg1"/>
                </a:solidFill>
              </a:rPr>
              <a:t>!!! Wichtige Facts und Hintergrundinformationen befinden sich in roten Kästchen !!!</a:t>
            </a:r>
          </a:p>
        </p:txBody>
      </p:sp>
      <p:sp>
        <p:nvSpPr>
          <p:cNvPr id="7" name="Textfeld 6">
            <a:extLst>
              <a:ext uri="{FF2B5EF4-FFF2-40B4-BE49-F238E27FC236}">
                <a16:creationId xmlns:a16="http://schemas.microsoft.com/office/drawing/2014/main" id="{5533F5F3-E8C5-F448-B3BD-63D4624E0F64}"/>
              </a:ext>
            </a:extLst>
          </p:cNvPr>
          <p:cNvSpPr txBox="1"/>
          <p:nvPr/>
        </p:nvSpPr>
        <p:spPr>
          <a:xfrm>
            <a:off x="6096000" y="2144486"/>
            <a:ext cx="4452258" cy="2398029"/>
          </a:xfrm>
          <a:prstGeom prst="rect">
            <a:avLst/>
          </a:prstGeom>
          <a:noFill/>
        </p:spPr>
        <p:txBody>
          <a:bodyPr wrap="square">
            <a:spAutoFit/>
          </a:bodyPr>
          <a:lstStyle/>
          <a:p>
            <a:pPr marL="0" indent="0">
              <a:lnSpc>
                <a:spcPct val="150000"/>
              </a:lnSpc>
              <a:buNone/>
            </a:pPr>
            <a:r>
              <a:rPr lang="de-AT" sz="2000" b="1" dirty="0">
                <a:solidFill>
                  <a:schemeClr val="tx2"/>
                </a:solidFill>
              </a:rPr>
              <a:t>Ablauf: </a:t>
            </a:r>
          </a:p>
          <a:p>
            <a:pPr marL="0" indent="0" algn="just">
              <a:lnSpc>
                <a:spcPct val="150000"/>
              </a:lnSpc>
              <a:buNone/>
            </a:pPr>
            <a:r>
              <a:rPr lang="de-AT" sz="1600" dirty="0">
                <a:solidFill>
                  <a:schemeClr val="tx2"/>
                </a:solidFill>
              </a:rPr>
              <a:t>In dieser </a:t>
            </a:r>
            <a:r>
              <a:rPr lang="de-AT" sz="1600" dirty="0" err="1">
                <a:solidFill>
                  <a:schemeClr val="tx2"/>
                </a:solidFill>
              </a:rPr>
              <a:t>Powerpoint</a:t>
            </a:r>
            <a:r>
              <a:rPr lang="de-AT" sz="1600" dirty="0">
                <a:solidFill>
                  <a:schemeClr val="tx2"/>
                </a:solidFill>
              </a:rPr>
              <a:t> werden konkrete Übungen präsentiert, die für den Umgang mit dem Thema Homophobie in der Schule entwickelt worden sind. Sie können in ihrer Reihenfolge, aber auch einzeln durchgeführt werden</a:t>
            </a:r>
            <a:r>
              <a:rPr lang="de-AT" sz="1800" dirty="0">
                <a:solidFill>
                  <a:schemeClr val="tx2"/>
                </a:solidFill>
              </a:rPr>
              <a:t>.</a:t>
            </a:r>
          </a:p>
        </p:txBody>
      </p:sp>
    </p:spTree>
    <p:extLst>
      <p:ext uri="{BB962C8B-B14F-4D97-AF65-F5344CB8AC3E}">
        <p14:creationId xmlns:p14="http://schemas.microsoft.com/office/powerpoint/2010/main" val="3150667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3A569D-AF25-0C97-6092-D4E1B320DD25}"/>
              </a:ext>
            </a:extLst>
          </p:cNvPr>
          <p:cNvSpPr>
            <a:spLocks noGrp="1"/>
          </p:cNvSpPr>
          <p:nvPr>
            <p:ph type="title"/>
          </p:nvPr>
        </p:nvSpPr>
        <p:spPr/>
        <p:txBody>
          <a:bodyPr/>
          <a:lstStyle/>
          <a:p>
            <a:r>
              <a:rPr lang="de-AT" b="1" dirty="0"/>
              <a:t>1. Informationen für Lehrkräfte </a:t>
            </a:r>
          </a:p>
        </p:txBody>
      </p:sp>
      <p:sp>
        <p:nvSpPr>
          <p:cNvPr id="3" name="Inhaltsplatzhalter 2">
            <a:extLst>
              <a:ext uri="{FF2B5EF4-FFF2-40B4-BE49-F238E27FC236}">
                <a16:creationId xmlns:a16="http://schemas.microsoft.com/office/drawing/2014/main" id="{CE67E22C-C61E-88FB-DA48-3DCB7CF0BC8C}"/>
              </a:ext>
            </a:extLst>
          </p:cNvPr>
          <p:cNvSpPr>
            <a:spLocks noGrp="1"/>
          </p:cNvSpPr>
          <p:nvPr>
            <p:ph idx="1"/>
          </p:nvPr>
        </p:nvSpPr>
        <p:spPr>
          <a:xfrm>
            <a:off x="581192" y="1828801"/>
            <a:ext cx="11029615" cy="4887686"/>
          </a:xfrm>
        </p:spPr>
        <p:txBody>
          <a:bodyPr>
            <a:normAutofit/>
          </a:bodyPr>
          <a:lstStyle/>
          <a:p>
            <a:pPr marL="0" indent="0">
              <a:lnSpc>
                <a:spcPct val="150000"/>
              </a:lnSpc>
              <a:buNone/>
            </a:pPr>
            <a:r>
              <a:rPr lang="de-AT" sz="2100" b="1" dirty="0"/>
              <a:t>Zielgruppe: </a:t>
            </a:r>
          </a:p>
          <a:p>
            <a:pPr lvl="1">
              <a:lnSpc>
                <a:spcPct val="150000"/>
              </a:lnSpc>
              <a:buFont typeface="Arial" panose="020B0604020202020204" pitchFamily="34" charset="0"/>
              <a:buChar char="•"/>
            </a:pPr>
            <a:r>
              <a:rPr lang="de-AT" sz="2000" dirty="0" err="1"/>
              <a:t>Schüler:innen</a:t>
            </a:r>
            <a:r>
              <a:rPr lang="de-AT" sz="2000" dirty="0"/>
              <a:t> der Sek. 2 (ideal: 10. Schulstufe)</a:t>
            </a:r>
          </a:p>
          <a:p>
            <a:pPr lvl="1">
              <a:lnSpc>
                <a:spcPct val="150000"/>
              </a:lnSpc>
              <a:buFont typeface="Arial" panose="020B0604020202020204" pitchFamily="34" charset="0"/>
              <a:buChar char="•"/>
            </a:pPr>
            <a:r>
              <a:rPr lang="de-AT" sz="2000" dirty="0"/>
              <a:t>Lehrkräfte (z.B.: bei einer Pädagogischen Konferenz) </a:t>
            </a:r>
          </a:p>
          <a:p>
            <a:pPr marL="0" indent="0">
              <a:lnSpc>
                <a:spcPct val="150000"/>
              </a:lnSpc>
              <a:buNone/>
            </a:pPr>
            <a:r>
              <a:rPr lang="de-AT" sz="2000" b="1" dirty="0"/>
              <a:t>Das benötigt die Zielgruppe (</a:t>
            </a:r>
            <a:r>
              <a:rPr lang="de-AT" sz="2000" b="1" dirty="0" err="1"/>
              <a:t>SuS</a:t>
            </a:r>
            <a:r>
              <a:rPr lang="de-AT" sz="2000" b="1" dirty="0"/>
              <a:t>): </a:t>
            </a:r>
          </a:p>
          <a:p>
            <a:pPr marL="0" indent="0">
              <a:lnSpc>
                <a:spcPct val="150000"/>
              </a:lnSpc>
              <a:buNone/>
            </a:pPr>
            <a:r>
              <a:rPr lang="de-AT" sz="2000" dirty="0"/>
              <a:t>Durch diverse Methoden sollen die </a:t>
            </a:r>
            <a:r>
              <a:rPr lang="de-AT" sz="2000" dirty="0" err="1"/>
              <a:t>Schüler:innen</a:t>
            </a:r>
            <a:r>
              <a:rPr lang="de-AT" sz="2000" dirty="0"/>
              <a:t> in ihrer Lebensrealität abgeholt werden. Es ist entscheidend, sie auch entsprechend ihres individuellen Wissensstands anzusprechen. Möglicherweise ist jemand nicht mit der wahren Bedeutung des Begriffs „schwul" vertraut und verwendet ihn unwissentlich als Schimpfwort.</a:t>
            </a:r>
          </a:p>
        </p:txBody>
      </p:sp>
    </p:spTree>
    <p:extLst>
      <p:ext uri="{BB962C8B-B14F-4D97-AF65-F5344CB8AC3E}">
        <p14:creationId xmlns:p14="http://schemas.microsoft.com/office/powerpoint/2010/main" val="1293500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CBABFE-954A-65E9-9B5E-72745C7D8238}"/>
              </a:ext>
            </a:extLst>
          </p:cNvPr>
          <p:cNvSpPr>
            <a:spLocks noGrp="1"/>
          </p:cNvSpPr>
          <p:nvPr>
            <p:ph type="title"/>
          </p:nvPr>
        </p:nvSpPr>
        <p:spPr/>
        <p:txBody>
          <a:bodyPr/>
          <a:lstStyle/>
          <a:p>
            <a:r>
              <a:rPr lang="de-AT" b="1" dirty="0"/>
              <a:t>1. Informationen für Lehrkräfte </a:t>
            </a:r>
          </a:p>
        </p:txBody>
      </p:sp>
      <p:sp>
        <p:nvSpPr>
          <p:cNvPr id="3" name="Inhaltsplatzhalter 2">
            <a:extLst>
              <a:ext uri="{FF2B5EF4-FFF2-40B4-BE49-F238E27FC236}">
                <a16:creationId xmlns:a16="http://schemas.microsoft.com/office/drawing/2014/main" id="{2BC204F7-B7BB-E3EE-368B-1F584953E56F}"/>
              </a:ext>
            </a:extLst>
          </p:cNvPr>
          <p:cNvSpPr>
            <a:spLocks noGrp="1"/>
          </p:cNvSpPr>
          <p:nvPr>
            <p:ph idx="1"/>
          </p:nvPr>
        </p:nvSpPr>
        <p:spPr>
          <a:xfrm>
            <a:off x="581192" y="2477541"/>
            <a:ext cx="11029615" cy="3678303"/>
          </a:xfrm>
        </p:spPr>
        <p:txBody>
          <a:bodyPr>
            <a:normAutofit/>
          </a:bodyPr>
          <a:lstStyle/>
          <a:p>
            <a:pPr marL="0" indent="0">
              <a:buNone/>
            </a:pPr>
            <a:r>
              <a:rPr lang="de-AT" sz="2400" b="1" dirty="0"/>
              <a:t>Problematik: </a:t>
            </a:r>
          </a:p>
          <a:p>
            <a:pPr marL="0" indent="0">
              <a:lnSpc>
                <a:spcPct val="150000"/>
              </a:lnSpc>
              <a:buNone/>
            </a:pPr>
            <a:r>
              <a:rPr lang="de-AT" sz="2000" dirty="0"/>
              <a:t>Viele </a:t>
            </a:r>
            <a:r>
              <a:rPr lang="de-AT" sz="2000" dirty="0" err="1"/>
              <a:t>Schüler:innen</a:t>
            </a:r>
            <a:r>
              <a:rPr lang="de-AT" sz="2000" dirty="0"/>
              <a:t> verbreiten - bewusst oder unbewusst - rassistische, sexistische und unterdrückende Meinungen und Aussagen. Oftmals werden solche Aussagen unreflektiert nachgesagt, weil sie es woanders hören. Der Workshop soll in erster Linie zu einem reflektierten Sprachgebrauch und Gedankengut der </a:t>
            </a:r>
            <a:r>
              <a:rPr lang="de-AT" sz="2000" dirty="0" err="1"/>
              <a:t>Schüler:innen</a:t>
            </a:r>
            <a:r>
              <a:rPr lang="de-AT" sz="2000" dirty="0"/>
              <a:t> führen. Es soll versucht werden, möglichst früh negative Denkweisen zu erkennen und diese aufzubrechen, oder im Mindestmaß zu hinterfragen, sodass die </a:t>
            </a:r>
            <a:r>
              <a:rPr lang="de-AT" sz="2000" dirty="0" err="1"/>
              <a:t>Schüler:innen</a:t>
            </a:r>
            <a:r>
              <a:rPr lang="de-AT" sz="2000" dirty="0"/>
              <a:t> dann selbst fairer und inklusiver denken.  </a:t>
            </a:r>
          </a:p>
          <a:p>
            <a:pPr marL="0" indent="0">
              <a:buNone/>
            </a:pPr>
            <a:endParaRPr lang="de-AT" dirty="0"/>
          </a:p>
        </p:txBody>
      </p:sp>
    </p:spTree>
    <p:extLst>
      <p:ext uri="{BB962C8B-B14F-4D97-AF65-F5344CB8AC3E}">
        <p14:creationId xmlns:p14="http://schemas.microsoft.com/office/powerpoint/2010/main" val="1534070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A17B15-A8CD-673E-A932-0EAD0DE8248E}"/>
              </a:ext>
            </a:extLst>
          </p:cNvPr>
          <p:cNvSpPr>
            <a:spLocks noGrp="1"/>
          </p:cNvSpPr>
          <p:nvPr>
            <p:ph type="title"/>
          </p:nvPr>
        </p:nvSpPr>
        <p:spPr/>
        <p:txBody>
          <a:bodyPr/>
          <a:lstStyle/>
          <a:p>
            <a:r>
              <a:rPr lang="de-AT" b="1" dirty="0"/>
              <a:t>1. Informationen für Lehrkräfte </a:t>
            </a:r>
          </a:p>
        </p:txBody>
      </p:sp>
      <p:sp>
        <p:nvSpPr>
          <p:cNvPr id="3" name="Inhaltsplatzhalter 2">
            <a:extLst>
              <a:ext uri="{FF2B5EF4-FFF2-40B4-BE49-F238E27FC236}">
                <a16:creationId xmlns:a16="http://schemas.microsoft.com/office/drawing/2014/main" id="{B09222A0-0641-1F8E-5CD9-8F159366E177}"/>
              </a:ext>
            </a:extLst>
          </p:cNvPr>
          <p:cNvSpPr>
            <a:spLocks noGrp="1"/>
          </p:cNvSpPr>
          <p:nvPr>
            <p:ph idx="1"/>
          </p:nvPr>
        </p:nvSpPr>
        <p:spPr>
          <a:xfrm>
            <a:off x="581192" y="2180496"/>
            <a:ext cx="11029615" cy="3975348"/>
          </a:xfrm>
        </p:spPr>
        <p:txBody>
          <a:bodyPr/>
          <a:lstStyle/>
          <a:p>
            <a:pPr marL="0" indent="0">
              <a:buNone/>
            </a:pPr>
            <a:r>
              <a:rPr lang="de-AT" sz="2400" b="1" dirty="0"/>
              <a:t>Ziele: </a:t>
            </a:r>
          </a:p>
          <a:p>
            <a:pPr marL="0" indent="0">
              <a:lnSpc>
                <a:spcPct val="150000"/>
              </a:lnSpc>
              <a:buNone/>
            </a:pPr>
            <a:r>
              <a:rPr lang="de-AT" sz="2000" dirty="0"/>
              <a:t>Mittels verschiedener Methoden und Medien streben wir an, die </a:t>
            </a:r>
            <a:r>
              <a:rPr lang="de-AT" sz="2000" dirty="0" err="1"/>
              <a:t>Schüler:innen</a:t>
            </a:r>
            <a:r>
              <a:rPr lang="de-AT" sz="2000" dirty="0"/>
              <a:t> sowohl über das Thema zu informieren als auch ihren eigenen Standpunkt sowie die Perspektiven anderer zu reflektieren. Zusätzlich soll der Workshop eine für die </a:t>
            </a:r>
            <a:r>
              <a:rPr lang="de-AT" sz="2000" dirty="0" err="1"/>
              <a:t>Schüler:innen</a:t>
            </a:r>
            <a:r>
              <a:rPr lang="de-AT" sz="2000" dirty="0"/>
              <a:t> ansprechende Alternative zum regulären Unterricht darstellen, um so tendenziell positivere Gefühle zur Thematik zu fördern und einen nachhaltigen Lernprozess zu unterstützen.</a:t>
            </a:r>
          </a:p>
        </p:txBody>
      </p:sp>
    </p:spTree>
    <p:extLst>
      <p:ext uri="{BB962C8B-B14F-4D97-AF65-F5344CB8AC3E}">
        <p14:creationId xmlns:p14="http://schemas.microsoft.com/office/powerpoint/2010/main" val="12708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C93D07-DF95-060C-EC0B-15B135735CC8}"/>
              </a:ext>
            </a:extLst>
          </p:cNvPr>
          <p:cNvSpPr>
            <a:spLocks noGrp="1"/>
          </p:cNvSpPr>
          <p:nvPr>
            <p:ph type="title"/>
          </p:nvPr>
        </p:nvSpPr>
        <p:spPr/>
        <p:txBody>
          <a:bodyPr/>
          <a:lstStyle/>
          <a:p>
            <a:r>
              <a:rPr lang="de-AT" b="1" dirty="0"/>
              <a:t>1. Informationen für Lehrkräfte </a:t>
            </a:r>
          </a:p>
        </p:txBody>
      </p:sp>
      <p:sp>
        <p:nvSpPr>
          <p:cNvPr id="3" name="Inhaltsplatzhalter 2">
            <a:extLst>
              <a:ext uri="{FF2B5EF4-FFF2-40B4-BE49-F238E27FC236}">
                <a16:creationId xmlns:a16="http://schemas.microsoft.com/office/drawing/2014/main" id="{26060C55-CFE9-7875-1966-3B2F193A81D2}"/>
              </a:ext>
            </a:extLst>
          </p:cNvPr>
          <p:cNvSpPr>
            <a:spLocks noGrp="1"/>
          </p:cNvSpPr>
          <p:nvPr>
            <p:ph idx="1"/>
          </p:nvPr>
        </p:nvSpPr>
        <p:spPr>
          <a:xfrm>
            <a:off x="581192" y="3178629"/>
            <a:ext cx="11029615" cy="3450771"/>
          </a:xfrm>
        </p:spPr>
        <p:txBody>
          <a:bodyPr>
            <a:normAutofit fontScale="92500" lnSpcReduction="10000"/>
          </a:bodyPr>
          <a:lstStyle/>
          <a:p>
            <a:pPr marL="0" indent="0">
              <a:lnSpc>
                <a:spcPct val="150000"/>
              </a:lnSpc>
              <a:buNone/>
            </a:pPr>
            <a:r>
              <a:rPr lang="de-AT" sz="2400" b="1" dirty="0"/>
              <a:t>Mögliche Hürden:</a:t>
            </a:r>
          </a:p>
          <a:p>
            <a:pPr lvl="1">
              <a:lnSpc>
                <a:spcPct val="150000"/>
              </a:lnSpc>
            </a:pPr>
            <a:r>
              <a:rPr lang="de-AT" sz="2000" dirty="0"/>
              <a:t>Viele Meinungsverschiedenheiten und festgefahrene Wertvorstellungen </a:t>
            </a:r>
          </a:p>
          <a:p>
            <a:pPr lvl="1">
              <a:lnSpc>
                <a:spcPct val="150000"/>
              </a:lnSpc>
            </a:pPr>
            <a:r>
              <a:rPr lang="de-AT" sz="2000" dirty="0"/>
              <a:t>Mangelnde Expertise </a:t>
            </a:r>
            <a:r>
              <a:rPr lang="de-AT" sz="2000" dirty="0" err="1"/>
              <a:t>der:des</a:t>
            </a:r>
            <a:r>
              <a:rPr lang="de-AT" sz="2000" dirty="0"/>
              <a:t>  Vortragenden </a:t>
            </a:r>
          </a:p>
          <a:p>
            <a:pPr lvl="1">
              <a:lnSpc>
                <a:spcPct val="150000"/>
              </a:lnSpc>
            </a:pPr>
            <a:r>
              <a:rPr lang="de-AT" sz="2000" dirty="0"/>
              <a:t>Scham</a:t>
            </a:r>
          </a:p>
          <a:p>
            <a:pPr lvl="1">
              <a:lnSpc>
                <a:spcPct val="150000"/>
              </a:lnSpc>
            </a:pPr>
            <a:r>
              <a:rPr lang="de-AT" sz="2000" dirty="0"/>
              <a:t>Schlechtes Klassenklima </a:t>
            </a:r>
          </a:p>
          <a:p>
            <a:pPr lvl="1">
              <a:lnSpc>
                <a:spcPct val="150000"/>
              </a:lnSpc>
            </a:pPr>
            <a:r>
              <a:rPr lang="de-AT" sz="2000" dirty="0"/>
              <a:t>Lehrkräfte sind nicht die richtigen </a:t>
            </a:r>
            <a:r>
              <a:rPr lang="de-AT" sz="2000" dirty="0" err="1"/>
              <a:t>Ansprechpartner:innen</a:t>
            </a:r>
            <a:r>
              <a:rPr lang="de-AT" sz="2000" dirty="0"/>
              <a:t> (ev. externe Experten einladen)</a:t>
            </a:r>
          </a:p>
          <a:p>
            <a:pPr lvl="1">
              <a:lnSpc>
                <a:spcPct val="150000"/>
              </a:lnSpc>
            </a:pPr>
            <a:endParaRPr lang="de-AT" sz="2000" dirty="0"/>
          </a:p>
          <a:p>
            <a:pPr marL="324000" lvl="1" indent="0">
              <a:lnSpc>
                <a:spcPct val="150000"/>
              </a:lnSpc>
              <a:buNone/>
            </a:pPr>
            <a:endParaRPr lang="de-AT" sz="1800" dirty="0"/>
          </a:p>
          <a:p>
            <a:pPr marL="0" indent="0">
              <a:buNone/>
            </a:pPr>
            <a:endParaRPr lang="de-AT" dirty="0"/>
          </a:p>
        </p:txBody>
      </p:sp>
    </p:spTree>
    <p:extLst>
      <p:ext uri="{BB962C8B-B14F-4D97-AF65-F5344CB8AC3E}">
        <p14:creationId xmlns:p14="http://schemas.microsoft.com/office/powerpoint/2010/main" val="4281073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16A8AD-E7F5-C0F1-DC8E-0FBC2BC846AA}"/>
              </a:ext>
            </a:extLst>
          </p:cNvPr>
          <p:cNvSpPr>
            <a:spLocks noGrp="1"/>
          </p:cNvSpPr>
          <p:nvPr>
            <p:ph type="title"/>
          </p:nvPr>
        </p:nvSpPr>
        <p:spPr>
          <a:xfrm>
            <a:off x="581192" y="702156"/>
            <a:ext cx="11029616" cy="1013800"/>
          </a:xfrm>
        </p:spPr>
        <p:txBody>
          <a:bodyPr>
            <a:normAutofit/>
          </a:bodyPr>
          <a:lstStyle/>
          <a:p>
            <a:r>
              <a:rPr lang="de-AT" b="1" dirty="0">
                <a:solidFill>
                  <a:srgbClr val="FFFEFF"/>
                </a:solidFill>
              </a:rPr>
              <a:t>2. Begrifflichkeiten &amp; Definitionen </a:t>
            </a:r>
          </a:p>
        </p:txBody>
      </p:sp>
      <p:graphicFrame>
        <p:nvGraphicFramePr>
          <p:cNvPr id="5" name="Inhaltsplatzhalter 2">
            <a:extLst>
              <a:ext uri="{FF2B5EF4-FFF2-40B4-BE49-F238E27FC236}">
                <a16:creationId xmlns:a16="http://schemas.microsoft.com/office/drawing/2014/main" id="{FD6D9E94-DDBC-A170-1F59-F54E56AA6487}"/>
              </a:ext>
            </a:extLst>
          </p:cNvPr>
          <p:cNvGraphicFramePr>
            <a:graphicFrameLocks noGrp="1"/>
          </p:cNvGraphicFramePr>
          <p:nvPr>
            <p:ph idx="1"/>
            <p:extLst>
              <p:ext uri="{D42A27DB-BD31-4B8C-83A1-F6EECF244321}">
                <p14:modId xmlns:p14="http://schemas.microsoft.com/office/powerpoint/2010/main" val="4155170407"/>
              </p:ext>
            </p:extLst>
          </p:nvPr>
        </p:nvGraphicFramePr>
        <p:xfrm>
          <a:off x="581025" y="3788229"/>
          <a:ext cx="11029950" cy="3233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feld 3">
            <a:extLst>
              <a:ext uri="{FF2B5EF4-FFF2-40B4-BE49-F238E27FC236}">
                <a16:creationId xmlns:a16="http://schemas.microsoft.com/office/drawing/2014/main" id="{477E85CF-0FD5-420B-A645-0A519BE35AE5}"/>
              </a:ext>
            </a:extLst>
          </p:cNvPr>
          <p:cNvSpPr txBox="1"/>
          <p:nvPr/>
        </p:nvSpPr>
        <p:spPr>
          <a:xfrm>
            <a:off x="8349343" y="1911927"/>
            <a:ext cx="3373503" cy="923330"/>
          </a:xfrm>
          <a:prstGeom prst="rect">
            <a:avLst/>
          </a:prstGeom>
          <a:solidFill>
            <a:srgbClr val="FF0000"/>
          </a:solidFill>
        </p:spPr>
        <p:txBody>
          <a:bodyPr wrap="square">
            <a:spAutoFit/>
          </a:bodyPr>
          <a:lstStyle/>
          <a:p>
            <a:r>
              <a:rPr lang="en-GB" dirty="0" err="1">
                <a:solidFill>
                  <a:schemeClr val="bg1"/>
                </a:solidFill>
              </a:rPr>
              <a:t>Hier</a:t>
            </a:r>
            <a:r>
              <a:rPr lang="en-GB" dirty="0">
                <a:solidFill>
                  <a:schemeClr val="bg1"/>
                </a:solidFill>
              </a:rPr>
              <a:t> </a:t>
            </a:r>
            <a:r>
              <a:rPr lang="en-GB" dirty="0" err="1">
                <a:solidFill>
                  <a:schemeClr val="bg1"/>
                </a:solidFill>
              </a:rPr>
              <a:t>einfach</a:t>
            </a:r>
            <a:r>
              <a:rPr lang="en-GB" dirty="0">
                <a:solidFill>
                  <a:schemeClr val="bg1"/>
                </a:solidFill>
              </a:rPr>
              <a:t> </a:t>
            </a:r>
            <a:r>
              <a:rPr lang="en-GB" dirty="0" err="1">
                <a:solidFill>
                  <a:schemeClr val="bg1"/>
                </a:solidFill>
              </a:rPr>
              <a:t>nachzulesen</a:t>
            </a:r>
            <a:r>
              <a:rPr lang="en-GB" dirty="0">
                <a:solidFill>
                  <a:schemeClr val="bg1"/>
                </a:solidFill>
              </a:rPr>
              <a:t>:</a:t>
            </a:r>
          </a:p>
          <a:p>
            <a:r>
              <a:rPr lang="en-GB" dirty="0">
                <a:solidFill>
                  <a:schemeClr val="bg1"/>
                </a:solidFill>
                <a:hlinkClick r:id="rId7">
                  <a:extLst>
                    <a:ext uri="{A12FA001-AC4F-418D-AE19-62706E023703}">
                      <ahyp:hlinkClr xmlns:ahyp="http://schemas.microsoft.com/office/drawing/2018/hyperlinkcolor" val="tx"/>
                    </a:ext>
                  </a:extLst>
                </a:hlinkClick>
              </a:rPr>
              <a:t>https://queerfacts.at/ueber-uns/</a:t>
            </a:r>
            <a:endParaRPr lang="en-GB" dirty="0">
              <a:solidFill>
                <a:schemeClr val="bg1"/>
              </a:solidFill>
            </a:endParaRPr>
          </a:p>
          <a:p>
            <a:r>
              <a:rPr lang="de-AT" b="0" i="0" u="sng" dirty="0">
                <a:solidFill>
                  <a:schemeClr val="bg1"/>
                </a:solidFill>
                <a:effectLst/>
                <a:latin typeface="-apple-system"/>
                <a:hlinkClick r:id="rId8">
                  <a:extLst>
                    <a:ext uri="{A12FA001-AC4F-418D-AE19-62706E023703}">
                      <ahyp:hlinkClr xmlns:ahyp="http://schemas.microsoft.com/office/drawing/2018/hyperlinkcolor" val="tx"/>
                    </a:ext>
                  </a:extLst>
                </a:hlinkClick>
              </a:rPr>
              <a:t>schule-der-vielfalt.de</a:t>
            </a:r>
            <a:r>
              <a:rPr lang="en-GB" b="0" i="0" u="sng" dirty="0">
                <a:solidFill>
                  <a:schemeClr val="bg1"/>
                </a:solidFill>
                <a:effectLst/>
                <a:latin typeface="-apple-system"/>
              </a:rPr>
              <a:t> </a:t>
            </a:r>
            <a:r>
              <a:rPr lang="en-GB" dirty="0">
                <a:solidFill>
                  <a:schemeClr val="bg1"/>
                </a:solidFill>
              </a:rPr>
              <a:t>  </a:t>
            </a:r>
            <a:endParaRPr lang="de-AT" dirty="0">
              <a:solidFill>
                <a:schemeClr val="bg1"/>
              </a:solidFill>
            </a:endParaRPr>
          </a:p>
        </p:txBody>
      </p:sp>
      <p:sp>
        <p:nvSpPr>
          <p:cNvPr id="3" name="Textfeld 2">
            <a:extLst>
              <a:ext uri="{FF2B5EF4-FFF2-40B4-BE49-F238E27FC236}">
                <a16:creationId xmlns:a16="http://schemas.microsoft.com/office/drawing/2014/main" id="{E29C253F-C146-16BD-653C-0CF28C504ACB}"/>
              </a:ext>
            </a:extLst>
          </p:cNvPr>
          <p:cNvSpPr txBox="1"/>
          <p:nvPr/>
        </p:nvSpPr>
        <p:spPr>
          <a:xfrm>
            <a:off x="345051" y="1911927"/>
            <a:ext cx="10655609" cy="2308324"/>
          </a:xfrm>
          <a:prstGeom prst="rect">
            <a:avLst/>
          </a:prstGeom>
          <a:noFill/>
        </p:spPr>
        <p:txBody>
          <a:bodyPr wrap="none" rtlCol="0">
            <a:spAutoFit/>
          </a:bodyPr>
          <a:lstStyle/>
          <a:p>
            <a:pPr marL="285750" indent="-285750">
              <a:buFont typeface="Arial" panose="020B0604020202020204" pitchFamily="34" charset="0"/>
              <a:buChar char="•"/>
            </a:pPr>
            <a:r>
              <a:rPr lang="de-AT" dirty="0"/>
              <a:t>Dauer der Ausarbeitung: ca. 30 Minuten </a:t>
            </a:r>
          </a:p>
          <a:p>
            <a:pPr marL="285750" indent="-285750">
              <a:buFont typeface="Arial" panose="020B0604020202020204" pitchFamily="34" charset="0"/>
              <a:buChar char="•"/>
            </a:pPr>
            <a:r>
              <a:rPr lang="de-AT" dirty="0"/>
              <a:t>Auflösung &amp; theoretischer Input: ca. 20 Minuten </a:t>
            </a:r>
          </a:p>
          <a:p>
            <a:pPr marL="285750" indent="-285750">
              <a:buFont typeface="Arial" panose="020B0604020202020204" pitchFamily="34" charset="0"/>
              <a:buChar char="•"/>
            </a:pPr>
            <a:endParaRPr lang="de-AT" dirty="0"/>
          </a:p>
          <a:p>
            <a:pPr marL="285750" indent="-285750">
              <a:buFont typeface="Arial" panose="020B0604020202020204" pitchFamily="34" charset="0"/>
              <a:buChar char="•"/>
            </a:pPr>
            <a:endParaRPr lang="de-AT" dirty="0"/>
          </a:p>
          <a:p>
            <a:r>
              <a:rPr lang="de-AT" dirty="0"/>
              <a:t>Die </a:t>
            </a:r>
            <a:r>
              <a:rPr lang="de-AT" dirty="0" err="1"/>
              <a:t>Schüler:innen</a:t>
            </a:r>
            <a:r>
              <a:rPr lang="de-AT" dirty="0"/>
              <a:t> sollen zuerst selbstständig eine Mindmap mit allen drei Fragen auf einem Blatt Papier erstellen</a:t>
            </a:r>
          </a:p>
          <a:p>
            <a:r>
              <a:rPr lang="de-AT" dirty="0"/>
              <a:t>und ihre Gedanken dazu niederschreiben. Danach werden die gesammelten Ideen im Plenum diskutiert. </a:t>
            </a:r>
          </a:p>
          <a:p>
            <a:r>
              <a:rPr lang="de-AT" dirty="0"/>
              <a:t>Am Schluss können Definitionen und theoretische Inputs gegeben werden.</a:t>
            </a:r>
          </a:p>
          <a:p>
            <a:endParaRPr lang="de-AT" dirty="0"/>
          </a:p>
        </p:txBody>
      </p:sp>
    </p:spTree>
    <p:extLst>
      <p:ext uri="{BB962C8B-B14F-4D97-AF65-F5344CB8AC3E}">
        <p14:creationId xmlns:p14="http://schemas.microsoft.com/office/powerpoint/2010/main" val="1383847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72EDE1-7C5C-8CB6-8550-2510450C2125}"/>
              </a:ext>
            </a:extLst>
          </p:cNvPr>
          <p:cNvSpPr>
            <a:spLocks noGrp="1"/>
          </p:cNvSpPr>
          <p:nvPr>
            <p:ph type="title"/>
          </p:nvPr>
        </p:nvSpPr>
        <p:spPr/>
        <p:txBody>
          <a:bodyPr/>
          <a:lstStyle/>
          <a:p>
            <a:r>
              <a:rPr lang="de-AT" b="1" dirty="0"/>
              <a:t>3. Hör- &amp; Reflexionsübung </a:t>
            </a:r>
          </a:p>
        </p:txBody>
      </p:sp>
      <p:sp>
        <p:nvSpPr>
          <p:cNvPr id="3" name="Inhaltsplatzhalter 2">
            <a:extLst>
              <a:ext uri="{FF2B5EF4-FFF2-40B4-BE49-F238E27FC236}">
                <a16:creationId xmlns:a16="http://schemas.microsoft.com/office/drawing/2014/main" id="{5E38315A-F561-E440-8B03-963E345AD084}"/>
              </a:ext>
            </a:extLst>
          </p:cNvPr>
          <p:cNvSpPr>
            <a:spLocks noGrp="1"/>
          </p:cNvSpPr>
          <p:nvPr>
            <p:ph idx="1"/>
          </p:nvPr>
        </p:nvSpPr>
        <p:spPr>
          <a:xfrm>
            <a:off x="581193" y="2195374"/>
            <a:ext cx="11029615" cy="3096400"/>
          </a:xfrm>
        </p:spPr>
        <p:txBody>
          <a:bodyPr>
            <a:normAutofit/>
          </a:bodyPr>
          <a:lstStyle/>
          <a:p>
            <a:pPr marL="0" indent="0">
              <a:lnSpc>
                <a:spcPct val="150000"/>
              </a:lnSpc>
              <a:buNone/>
            </a:pPr>
            <a:r>
              <a:rPr lang="de-AT" sz="2000" b="1" dirty="0"/>
              <a:t>Tonaufnahme </a:t>
            </a:r>
          </a:p>
          <a:p>
            <a:pPr marL="0" indent="0">
              <a:lnSpc>
                <a:spcPct val="150000"/>
              </a:lnSpc>
              <a:buNone/>
            </a:pPr>
            <a:r>
              <a:rPr lang="de-AT" sz="2000" dirty="0"/>
              <a:t>In der folgenden Tonaufnahme werden euch Reflexionsfragen zu bestimmten Sachverhalten gestellt. Die Tonaufnahme wurde so konzipiert, dass du ohne Unterbrechung der Aufnahme 3 Minuten zur Beantwortung jeder Frage Zeit hast. Du kannst die Fragen stichwortartig oder auch in ganzen Sätzen beantworten. Wichtig ist, dass du dich am Ende der Übung an deine Gedankengänge erinnerst. </a:t>
            </a:r>
          </a:p>
        </p:txBody>
      </p:sp>
      <p:pic>
        <p:nvPicPr>
          <p:cNvPr id="4" name="Audio Homophobie">
            <a:hlinkClick r:id="" action="ppaction://media"/>
            <a:extLst>
              <a:ext uri="{FF2B5EF4-FFF2-40B4-BE49-F238E27FC236}">
                <a16:creationId xmlns:a16="http://schemas.microsoft.com/office/drawing/2014/main" id="{E64F4597-19A8-BEF8-4FC3-D3E7DAE9F2A4}"/>
              </a:ext>
            </a:extLst>
          </p:cNvPr>
          <p:cNvPicPr>
            <a:picLocks noChangeAspect="1"/>
          </p:cNvPicPr>
          <p:nvPr>
            <a:audioFile r:link="rId2"/>
            <p:extLst>
              <p:ext uri="{DAA4B4D4-6D71-4841-9C94-3DE7FCFB9230}">
                <p14:media xmlns:p14="http://schemas.microsoft.com/office/powerpoint/2010/main" r:embed="rId1"/>
              </p:ext>
            </p:extLst>
          </p:nvPr>
        </p:nvPicPr>
        <p:blipFill>
          <a:blip r:embed="rId4">
            <a:duotone>
              <a:prstClr val="black"/>
              <a:schemeClr val="accent5">
                <a:tint val="45000"/>
                <a:satMod val="400000"/>
              </a:schemeClr>
            </a:duotone>
          </a:blip>
          <a:stretch>
            <a:fillRect/>
          </a:stretch>
        </p:blipFill>
        <p:spPr>
          <a:xfrm>
            <a:off x="581192" y="5343423"/>
            <a:ext cx="855537" cy="855537"/>
          </a:xfrm>
          <a:prstGeom prst="rect">
            <a:avLst/>
          </a:prstGeom>
          <a:noFill/>
          <a:ln>
            <a:noFill/>
          </a:ln>
        </p:spPr>
      </p:pic>
      <p:sp>
        <p:nvSpPr>
          <p:cNvPr id="5" name="Textfeld 4">
            <a:extLst>
              <a:ext uri="{FF2B5EF4-FFF2-40B4-BE49-F238E27FC236}">
                <a16:creationId xmlns:a16="http://schemas.microsoft.com/office/drawing/2014/main" id="{2C9E9AC5-F76D-ABF3-5190-89955CC14E19}"/>
              </a:ext>
            </a:extLst>
          </p:cNvPr>
          <p:cNvSpPr txBox="1"/>
          <p:nvPr/>
        </p:nvSpPr>
        <p:spPr>
          <a:xfrm>
            <a:off x="471055" y="6250609"/>
            <a:ext cx="3107517" cy="369332"/>
          </a:xfrm>
          <a:prstGeom prst="rect">
            <a:avLst/>
          </a:prstGeom>
          <a:noFill/>
        </p:spPr>
        <p:txBody>
          <a:bodyPr wrap="none" rtlCol="0">
            <a:spAutoFit/>
          </a:bodyPr>
          <a:lstStyle/>
          <a:p>
            <a:r>
              <a:rPr lang="de-AT" dirty="0"/>
              <a:t>Dauer der Tonspur: 20 Minuten</a:t>
            </a:r>
          </a:p>
        </p:txBody>
      </p:sp>
    </p:spTree>
    <p:extLst>
      <p:ext uri="{BB962C8B-B14F-4D97-AF65-F5344CB8AC3E}">
        <p14:creationId xmlns:p14="http://schemas.microsoft.com/office/powerpoint/2010/main" val="64946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980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{E1724C03-E5D7-874A-AF18-0A2CFF6BB3AB}tf10001123</Template>
  <TotalTime>0</TotalTime>
  <Words>1519</Words>
  <Application>Microsoft Office PowerPoint</Application>
  <PresentationFormat>Breitbild</PresentationFormat>
  <Paragraphs>113</Paragraphs>
  <Slides>16</Slides>
  <Notes>3</Notes>
  <HiddenSlides>0</HiddenSlides>
  <MMClips>1</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16</vt:i4>
      </vt:variant>
    </vt:vector>
  </HeadingPairs>
  <TitlesOfParts>
    <vt:vector size="23" baseType="lpstr">
      <vt:lpstr>-apple-system</vt:lpstr>
      <vt:lpstr>Arial</vt:lpstr>
      <vt:lpstr>Calibri</vt:lpstr>
      <vt:lpstr>Gill Sans MT</vt:lpstr>
      <vt:lpstr>Wingdings</vt:lpstr>
      <vt:lpstr>Wingdings 2</vt:lpstr>
      <vt:lpstr>Dividende</vt:lpstr>
      <vt:lpstr>Homophobie in der Schule</vt:lpstr>
      <vt:lpstr>Inhaltsverzeichnis </vt:lpstr>
      <vt:lpstr>1. Informationen für Lehrkräfte </vt:lpstr>
      <vt:lpstr>1. Informationen für Lehrkräfte </vt:lpstr>
      <vt:lpstr>1. Informationen für Lehrkräfte </vt:lpstr>
      <vt:lpstr>1. Informationen für Lehrkräfte </vt:lpstr>
      <vt:lpstr>1. Informationen für Lehrkräfte </vt:lpstr>
      <vt:lpstr>2. Begrifflichkeiten &amp; Definitionen </vt:lpstr>
      <vt:lpstr>3. Hör- &amp; Reflexionsübung </vt:lpstr>
      <vt:lpstr>3. Hör- &amp; Reflexionsübung </vt:lpstr>
      <vt:lpstr>3. Hör- &amp; Reflexionsübung </vt:lpstr>
      <vt:lpstr>4. Bildervergleich </vt:lpstr>
      <vt:lpstr>PowerPoint-Präsentation</vt:lpstr>
      <vt:lpstr>PowerPoint-Präsentation</vt:lpstr>
      <vt:lpstr>6.  Empfehlung zur Vertiefung – „Sex education“</vt:lpstr>
      <vt:lpstr>6. Weitere Übungen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Homophobie</dc:title>
  <dc:creator>Marlies MACHOLD</dc:creator>
  <cp:lastModifiedBy>Hanna Mikschicek</cp:lastModifiedBy>
  <cp:revision>11</cp:revision>
  <dcterms:created xsi:type="dcterms:W3CDTF">2023-12-27T14:45:59Z</dcterms:created>
  <dcterms:modified xsi:type="dcterms:W3CDTF">2024-02-03T14:46:53Z</dcterms:modified>
</cp:coreProperties>
</file>