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E8689"/>
    <a:srgbClr val="B9CBCB"/>
    <a:srgbClr val="C3CECE"/>
    <a:srgbClr val="587477"/>
    <a:srgbClr val="ED6B4D"/>
    <a:srgbClr val="5B797C"/>
    <a:srgbClr val="B3C6C6"/>
    <a:srgbClr val="D6E1E1"/>
    <a:srgbClr val="DDE2E2"/>
    <a:srgbClr val="6D8A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79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svg"/><Relationship Id="rId9" Type="http://schemas.openxmlformats.org/officeDocument/2006/relationships/image" Target="../media/image8.sv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13" Type="http://schemas.openxmlformats.org/officeDocument/2006/relationships/image" Target="../media/image8.svg"/><Relationship Id="rId3" Type="http://schemas.openxmlformats.org/officeDocument/2006/relationships/image" Target="../media/image10.png"/><Relationship Id="rId7" Type="http://schemas.openxmlformats.org/officeDocument/2006/relationships/image" Target="../media/image2.png"/><Relationship Id="rId12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microsoft.com/office/2007/relationships/hdphoto" Target="../media/hdphoto1.wdp"/><Relationship Id="rId11" Type="http://schemas.openxmlformats.org/officeDocument/2006/relationships/image" Target="../media/image6.png"/><Relationship Id="rId5" Type="http://schemas.openxmlformats.org/officeDocument/2006/relationships/image" Target="../media/image12.png"/><Relationship Id="rId10" Type="http://schemas.openxmlformats.org/officeDocument/2006/relationships/image" Target="../media/image5.png"/><Relationship Id="rId4" Type="http://schemas.openxmlformats.org/officeDocument/2006/relationships/image" Target="../media/image11.svg"/><Relationship Id="rId9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4.svg"/><Relationship Id="rId3" Type="http://schemas.openxmlformats.org/officeDocument/2006/relationships/image" Target="../media/image10.png"/><Relationship Id="rId7" Type="http://schemas.openxmlformats.org/officeDocument/2006/relationships/image" Target="../media/image6.png"/><Relationship Id="rId12" Type="http://schemas.openxmlformats.org/officeDocument/2006/relationships/image" Target="../media/image13.png"/><Relationship Id="rId17" Type="http://schemas.openxmlformats.org/officeDocument/2006/relationships/image" Target="../media/image18.svg"/><Relationship Id="rId2" Type="http://schemas.openxmlformats.org/officeDocument/2006/relationships/image" Target="../media/image1.png"/><Relationship Id="rId16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microsoft.com/office/2007/relationships/hdphoto" Target="../media/hdphoto1.wdp"/><Relationship Id="rId5" Type="http://schemas.openxmlformats.org/officeDocument/2006/relationships/image" Target="../media/image4.png"/><Relationship Id="rId15" Type="http://schemas.openxmlformats.org/officeDocument/2006/relationships/image" Target="../media/image16.svg"/><Relationship Id="rId10" Type="http://schemas.openxmlformats.org/officeDocument/2006/relationships/image" Target="../media/image12.png"/><Relationship Id="rId4" Type="http://schemas.openxmlformats.org/officeDocument/2006/relationships/image" Target="../media/image11.svg"/><Relationship Id="rId9" Type="http://schemas.openxmlformats.org/officeDocument/2006/relationships/image" Target="../media/image8.svg"/><Relationship Id="rId14" Type="http://schemas.openxmlformats.org/officeDocument/2006/relationships/image" Target="../media/image15.pn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svg"/><Relationship Id="rId9" Type="http://schemas.openxmlformats.org/officeDocument/2006/relationships/image" Target="../media/image8.sv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9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svg"/><Relationship Id="rId10" Type="http://schemas.openxmlformats.org/officeDocument/2006/relationships/image" Target="../media/image8.sv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svg"/><Relationship Id="rId9" Type="http://schemas.openxmlformats.org/officeDocument/2006/relationships/image" Target="../media/image8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grüß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Grafik 34">
            <a:extLst>
              <a:ext uri="{FF2B5EF4-FFF2-40B4-BE49-F238E27FC236}">
                <a16:creationId xmlns:a16="http://schemas.microsoft.com/office/drawing/2014/main" id="{09E65C13-88BA-4C35-A251-1652F641A1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00" b="4014"/>
          <a:stretch/>
        </p:blipFill>
        <p:spPr>
          <a:xfrm>
            <a:off x="0" y="0"/>
            <a:ext cx="12191999" cy="6857999"/>
          </a:xfrm>
          <a:prstGeom prst="rect">
            <a:avLst/>
          </a:prstGeom>
        </p:spPr>
      </p:pic>
      <p:pic>
        <p:nvPicPr>
          <p:cNvPr id="37" name="Grafik 36">
            <a:extLst>
              <a:ext uri="{FF2B5EF4-FFF2-40B4-BE49-F238E27FC236}">
                <a16:creationId xmlns:a16="http://schemas.microsoft.com/office/drawing/2014/main" id="{98A7BB0D-7E58-4678-9DF7-3BDD03C2EC1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982200" y="145956"/>
            <a:ext cx="2103731" cy="1108723"/>
          </a:xfrm>
          <a:prstGeom prst="rect">
            <a:avLst/>
          </a:prstGeo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38ADE53F-98ED-4104-AF13-6E128C5F3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3876" y="2861836"/>
            <a:ext cx="6779151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14371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stieg und/oder für Pause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rafik 31">
            <a:extLst>
              <a:ext uri="{FF2B5EF4-FFF2-40B4-BE49-F238E27FC236}">
                <a16:creationId xmlns:a16="http://schemas.microsoft.com/office/drawing/2014/main" id="{3F115A64-293D-4422-9FA2-1A530B29A3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00" b="4014"/>
          <a:stretch/>
        </p:blipFill>
        <p:spPr>
          <a:xfrm>
            <a:off x="0" y="0"/>
            <a:ext cx="12191999" cy="6857999"/>
          </a:xfrm>
          <a:prstGeom prst="rect">
            <a:avLst/>
          </a:prstGeom>
        </p:spPr>
      </p:pic>
      <p:pic>
        <p:nvPicPr>
          <p:cNvPr id="34" name="Grafik 33">
            <a:extLst>
              <a:ext uri="{FF2B5EF4-FFF2-40B4-BE49-F238E27FC236}">
                <a16:creationId xmlns:a16="http://schemas.microsoft.com/office/drawing/2014/main" id="{3CA531B1-2E55-4770-BF4A-E9696312D02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982200" y="145956"/>
            <a:ext cx="2103731" cy="1108723"/>
          </a:xfrm>
          <a:prstGeom prst="rect">
            <a:avLst/>
          </a:prstGeom>
        </p:spPr>
      </p:pic>
      <p:grpSp>
        <p:nvGrpSpPr>
          <p:cNvPr id="46" name="Gruppieren 45">
            <a:extLst>
              <a:ext uri="{FF2B5EF4-FFF2-40B4-BE49-F238E27FC236}">
                <a16:creationId xmlns:a16="http://schemas.microsoft.com/office/drawing/2014/main" id="{B8F640AA-DD8F-40F4-A7CA-DE782085BE55}"/>
              </a:ext>
            </a:extLst>
          </p:cNvPr>
          <p:cNvGrpSpPr/>
          <p:nvPr userDrawn="1"/>
        </p:nvGrpSpPr>
        <p:grpSpPr>
          <a:xfrm>
            <a:off x="298733" y="6343930"/>
            <a:ext cx="11594534" cy="476904"/>
            <a:chOff x="298733" y="6343930"/>
            <a:chExt cx="11594534" cy="476904"/>
          </a:xfrm>
        </p:grpSpPr>
        <p:pic>
          <p:nvPicPr>
            <p:cNvPr id="47" name="Grafik 46">
              <a:extLst>
                <a:ext uri="{FF2B5EF4-FFF2-40B4-BE49-F238E27FC236}">
                  <a16:creationId xmlns:a16="http://schemas.microsoft.com/office/drawing/2014/main" id="{CAD9707A-A7DD-4C32-828F-F720F245E24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9798066" y="6386291"/>
              <a:ext cx="484284" cy="368608"/>
            </a:xfrm>
            <a:prstGeom prst="rect">
              <a:avLst/>
            </a:prstGeom>
          </p:spPr>
        </p:pic>
        <p:pic>
          <p:nvPicPr>
            <p:cNvPr id="48" name="Grafik 47">
              <a:extLst>
                <a:ext uri="{FF2B5EF4-FFF2-40B4-BE49-F238E27FC236}">
                  <a16:creationId xmlns:a16="http://schemas.microsoft.com/office/drawing/2014/main" id="{76301C3E-5F03-4A52-AD91-855F5A87D92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>
            <a:xfrm>
              <a:off x="8774836" y="6351455"/>
              <a:ext cx="978996" cy="444492"/>
            </a:xfrm>
            <a:prstGeom prst="rect">
              <a:avLst/>
            </a:prstGeom>
          </p:spPr>
        </p:pic>
        <p:pic>
          <p:nvPicPr>
            <p:cNvPr id="49" name="Grafik 48">
              <a:extLst>
                <a:ext uri="{FF2B5EF4-FFF2-40B4-BE49-F238E27FC236}">
                  <a16:creationId xmlns:a16="http://schemas.microsoft.com/office/drawing/2014/main" id="{74E78AF1-7C7E-438A-9561-1CCB6BD07E3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>
            <a:xfrm>
              <a:off x="7861188" y="6408213"/>
              <a:ext cx="881634" cy="297023"/>
            </a:xfrm>
            <a:prstGeom prst="rect">
              <a:avLst/>
            </a:prstGeom>
          </p:spPr>
        </p:pic>
        <p:grpSp>
          <p:nvGrpSpPr>
            <p:cNvPr id="50" name="Gruppieren 49">
              <a:extLst>
                <a:ext uri="{FF2B5EF4-FFF2-40B4-BE49-F238E27FC236}">
                  <a16:creationId xmlns:a16="http://schemas.microsoft.com/office/drawing/2014/main" id="{0BCCE9AC-7F3E-4677-8413-9ADAC18A2C80}"/>
                </a:ext>
              </a:extLst>
            </p:cNvPr>
            <p:cNvGrpSpPr/>
            <p:nvPr userDrawn="1"/>
          </p:nvGrpSpPr>
          <p:grpSpPr>
            <a:xfrm>
              <a:off x="10578905" y="6343930"/>
              <a:ext cx="1314362" cy="444493"/>
              <a:chOff x="9838786" y="6290912"/>
              <a:chExt cx="1539878" cy="509956"/>
            </a:xfrm>
          </p:grpSpPr>
          <p:sp>
            <p:nvSpPr>
              <p:cNvPr id="55" name="Flussdiagramm: Prozess 54">
                <a:extLst>
                  <a:ext uri="{FF2B5EF4-FFF2-40B4-BE49-F238E27FC236}">
                    <a16:creationId xmlns:a16="http://schemas.microsoft.com/office/drawing/2014/main" id="{3C1BFB18-774B-4AD9-92A7-A9E578D9169F}"/>
                  </a:ext>
                </a:extLst>
              </p:cNvPr>
              <p:cNvSpPr/>
              <p:nvPr userDrawn="1"/>
            </p:nvSpPr>
            <p:spPr>
              <a:xfrm>
                <a:off x="9838786" y="6290912"/>
                <a:ext cx="1539878" cy="509956"/>
              </a:xfrm>
              <a:prstGeom prst="flowChartProcess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sz="1800"/>
              </a:p>
            </p:txBody>
          </p:sp>
          <p:pic>
            <p:nvPicPr>
              <p:cNvPr id="56" name="Grafik 55">
                <a:extLst>
                  <a:ext uri="{FF2B5EF4-FFF2-40B4-BE49-F238E27FC236}">
                    <a16:creationId xmlns:a16="http://schemas.microsoft.com/office/drawing/2014/main" id="{B67BCB22-09DD-4A29-8CEA-81DA5B8AC80D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9883452" y="6350468"/>
                <a:ext cx="1450546" cy="384936"/>
              </a:xfrm>
              <a:prstGeom prst="rect">
                <a:avLst/>
              </a:prstGeom>
            </p:spPr>
          </p:pic>
        </p:grpSp>
        <p:sp>
          <p:nvSpPr>
            <p:cNvPr id="51" name="Textfeld 50">
              <a:extLst>
                <a:ext uri="{FF2B5EF4-FFF2-40B4-BE49-F238E27FC236}">
                  <a16:creationId xmlns:a16="http://schemas.microsoft.com/office/drawing/2014/main" id="{19E9B603-9BCA-47E9-B1C8-D246160E4D24}"/>
                </a:ext>
              </a:extLst>
            </p:cNvPr>
            <p:cNvSpPr txBox="1"/>
            <p:nvPr userDrawn="1"/>
          </p:nvSpPr>
          <p:spPr>
            <a:xfrm>
              <a:off x="298733" y="6473481"/>
              <a:ext cx="32511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1200" dirty="0">
                  <a:latin typeface="Source Sans Pro" panose="020B0503030403020204" pitchFamily="34" charset="0"/>
                </a:rPr>
                <a:t>Eine Veranstaltung des</a:t>
              </a:r>
            </a:p>
          </p:txBody>
        </p:sp>
        <p:pic>
          <p:nvPicPr>
            <p:cNvPr id="52" name="Grafik 51">
              <a:extLst>
                <a:ext uri="{FF2B5EF4-FFF2-40B4-BE49-F238E27FC236}">
                  <a16:creationId xmlns:a16="http://schemas.microsoft.com/office/drawing/2014/main" id="{D5643630-4290-4541-A551-0ED1583C0C3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06297" y="6374655"/>
              <a:ext cx="979706" cy="391882"/>
            </a:xfrm>
            <a:prstGeom prst="rect">
              <a:avLst/>
            </a:prstGeom>
          </p:spPr>
        </p:pic>
        <p:sp>
          <p:nvSpPr>
            <p:cNvPr id="53" name="Textfeld 52">
              <a:extLst>
                <a:ext uri="{FF2B5EF4-FFF2-40B4-BE49-F238E27FC236}">
                  <a16:creationId xmlns:a16="http://schemas.microsoft.com/office/drawing/2014/main" id="{F2628634-B7B1-4F58-80D2-A28017CA0ADF}"/>
                </a:ext>
              </a:extLst>
            </p:cNvPr>
            <p:cNvSpPr txBox="1"/>
            <p:nvPr userDrawn="1"/>
          </p:nvSpPr>
          <p:spPr>
            <a:xfrm>
              <a:off x="2880583" y="6460089"/>
              <a:ext cx="8261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1200" dirty="0" err="1">
                  <a:latin typeface="Source Sans Pro" panose="020B0503030403020204" pitchFamily="34" charset="0"/>
                </a:rPr>
                <a:t>hosted</a:t>
              </a:r>
              <a:r>
                <a:rPr lang="de-AT" sz="1200" dirty="0">
                  <a:latin typeface="Source Sans Pro" panose="020B0503030403020204" pitchFamily="34" charset="0"/>
                </a:rPr>
                <a:t> </a:t>
              </a:r>
              <a:r>
                <a:rPr lang="de-AT" sz="1200" dirty="0" err="1">
                  <a:latin typeface="Source Sans Pro" panose="020B0503030403020204" pitchFamily="34" charset="0"/>
                </a:rPr>
                <a:t>by</a:t>
              </a:r>
              <a:endParaRPr lang="de-AT" sz="1200" dirty="0">
                <a:latin typeface="Source Sans Pro" panose="020B0503030403020204" pitchFamily="34" charset="0"/>
              </a:endParaRPr>
            </a:p>
          </p:txBody>
        </p:sp>
        <p:pic>
          <p:nvPicPr>
            <p:cNvPr id="54" name="Grafik 53">
              <a:extLst>
                <a:ext uri="{FF2B5EF4-FFF2-40B4-BE49-F238E27FC236}">
                  <a16:creationId xmlns:a16="http://schemas.microsoft.com/office/drawing/2014/main" id="{039E6D2B-480D-421C-9757-8932027D4A9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>
            <a:xfrm>
              <a:off x="3658691" y="6376342"/>
              <a:ext cx="978996" cy="444492"/>
            </a:xfrm>
            <a:prstGeom prst="rect">
              <a:avLst/>
            </a:prstGeom>
          </p:spPr>
        </p:pic>
      </p:grp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D40321FC-4BEA-48AA-9885-988DC587C48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003425" y="2290763"/>
            <a:ext cx="7978775" cy="25908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5338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Grafik 60">
            <a:extLst>
              <a:ext uri="{FF2B5EF4-FFF2-40B4-BE49-F238E27FC236}">
                <a16:creationId xmlns:a16="http://schemas.microsoft.com/office/drawing/2014/main" id="{8B402DC9-0C6A-4B13-B8CB-D207613A6E3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00" b="4014"/>
          <a:stretch/>
        </p:blipFill>
        <p:spPr>
          <a:xfrm>
            <a:off x="0" y="0"/>
            <a:ext cx="12191999" cy="6857999"/>
          </a:xfrm>
          <a:prstGeom prst="rect">
            <a:avLst/>
          </a:prstGeom>
        </p:spPr>
      </p:pic>
      <p:sp>
        <p:nvSpPr>
          <p:cNvPr id="16" name="object 6">
            <a:extLst>
              <a:ext uri="{FF2B5EF4-FFF2-40B4-BE49-F238E27FC236}">
                <a16:creationId xmlns:a16="http://schemas.microsoft.com/office/drawing/2014/main" id="{9CDC2611-B345-4304-A38D-9ED47E2D70C7}"/>
              </a:ext>
            </a:extLst>
          </p:cNvPr>
          <p:cNvSpPr/>
          <p:nvPr userDrawn="1"/>
        </p:nvSpPr>
        <p:spPr>
          <a:xfrm>
            <a:off x="0" y="1800227"/>
            <a:ext cx="9934289" cy="1050851"/>
          </a:xfrm>
          <a:custGeom>
            <a:avLst/>
            <a:gdLst/>
            <a:ahLst/>
            <a:cxnLst/>
            <a:rect l="l" t="t" r="r" b="b"/>
            <a:pathLst>
              <a:path w="3253104" h="357505">
                <a:moveTo>
                  <a:pt x="0" y="357441"/>
                </a:moveTo>
                <a:lnTo>
                  <a:pt x="3252597" y="357441"/>
                </a:lnTo>
                <a:lnTo>
                  <a:pt x="3252597" y="0"/>
                </a:lnTo>
                <a:lnTo>
                  <a:pt x="0" y="0"/>
                </a:lnTo>
                <a:lnTo>
                  <a:pt x="0" y="357441"/>
                </a:lnTo>
                <a:close/>
              </a:path>
            </a:pathLst>
          </a:custGeom>
          <a:solidFill>
            <a:srgbClr val="85A2A2"/>
          </a:solidFill>
        </p:spPr>
        <p:txBody>
          <a:bodyPr wrap="square" lIns="0" tIns="0" rIns="0" bIns="0" rtlCol="0"/>
          <a:lstStyle/>
          <a:p>
            <a:endParaRPr lang="de-AT" sz="1800" dirty="0"/>
          </a:p>
          <a:p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17" name="object 8">
            <a:extLst>
              <a:ext uri="{FF2B5EF4-FFF2-40B4-BE49-F238E27FC236}">
                <a16:creationId xmlns:a16="http://schemas.microsoft.com/office/drawing/2014/main" id="{D8CE3310-1DF2-456B-9E81-62E7DC3CA527}"/>
              </a:ext>
            </a:extLst>
          </p:cNvPr>
          <p:cNvSpPr txBox="1"/>
          <p:nvPr userDrawn="1"/>
        </p:nvSpPr>
        <p:spPr>
          <a:xfrm>
            <a:off x="357054" y="3901414"/>
            <a:ext cx="8323151" cy="442430"/>
          </a:xfrm>
          <a:prstGeom prst="rect">
            <a:avLst/>
          </a:prstGeom>
        </p:spPr>
        <p:txBody>
          <a:bodyPr vert="horz" wrap="square" lIns="0" tIns="11431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60"/>
              </a:spcBef>
            </a:pPr>
            <a:r>
              <a:rPr lang="de-AT" sz="2800" b="1" spc="55" dirty="0">
                <a:solidFill>
                  <a:srgbClr val="597375"/>
                </a:solidFill>
                <a:latin typeface="Source Sans Pro"/>
                <a:cs typeface="Source Sans Pro"/>
              </a:rPr>
              <a:t>28.02 – 29.02.2024 | Wien</a:t>
            </a:r>
            <a:endParaRPr sz="2800" dirty="0">
              <a:latin typeface="Source Sans Pro"/>
              <a:cs typeface="Source Sans Pro"/>
            </a:endParaRPr>
          </a:p>
        </p:txBody>
      </p:sp>
      <p:pic>
        <p:nvPicPr>
          <p:cNvPr id="32" name="Grafik 31">
            <a:extLst>
              <a:ext uri="{FF2B5EF4-FFF2-40B4-BE49-F238E27FC236}">
                <a16:creationId xmlns:a16="http://schemas.microsoft.com/office/drawing/2014/main" id="{CCBC3B18-050B-421F-8426-69327444ADD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578411" y="1193074"/>
            <a:ext cx="533559" cy="607153"/>
          </a:xfrm>
          <a:prstGeom prst="rect">
            <a:avLst/>
          </a:prstGeom>
        </p:spPr>
      </p:pic>
      <p:sp>
        <p:nvSpPr>
          <p:cNvPr id="41" name="Textfeld 40">
            <a:extLst>
              <a:ext uri="{FF2B5EF4-FFF2-40B4-BE49-F238E27FC236}">
                <a16:creationId xmlns:a16="http://schemas.microsoft.com/office/drawing/2014/main" id="{F275FF8B-EB74-42CC-941F-A2F33B6AEC5D}"/>
              </a:ext>
            </a:extLst>
          </p:cNvPr>
          <p:cNvSpPr txBox="1"/>
          <p:nvPr userDrawn="1"/>
        </p:nvSpPr>
        <p:spPr>
          <a:xfrm>
            <a:off x="275857" y="3196765"/>
            <a:ext cx="17228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dirty="0" err="1">
                <a:latin typeface="Source Sans Pro" panose="020B0503030403020204" pitchFamily="34" charset="0"/>
              </a:rPr>
              <a:t>hosted</a:t>
            </a:r>
            <a:r>
              <a:rPr lang="de-AT" sz="2400" dirty="0">
                <a:latin typeface="Source Sans Pro" panose="020B0503030403020204" pitchFamily="34" charset="0"/>
              </a:rPr>
              <a:t> </a:t>
            </a:r>
            <a:r>
              <a:rPr lang="de-AT" sz="2400" dirty="0" err="1">
                <a:latin typeface="Source Sans Pro" panose="020B0503030403020204" pitchFamily="34" charset="0"/>
              </a:rPr>
              <a:t>by</a:t>
            </a:r>
            <a:endParaRPr lang="de-AT" sz="2400" dirty="0">
              <a:latin typeface="Source Sans Pro" panose="020B0503030403020204" pitchFamily="34" charset="0"/>
            </a:endParaRP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9FF27A66-9D73-4F21-9D7C-6D2F629F910F}"/>
              </a:ext>
            </a:extLst>
          </p:cNvPr>
          <p:cNvSpPr txBox="1"/>
          <p:nvPr userDrawn="1"/>
        </p:nvSpPr>
        <p:spPr>
          <a:xfrm>
            <a:off x="275857" y="2004215"/>
            <a:ext cx="9410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4400" b="1" i="0" dirty="0">
                <a:solidFill>
                  <a:schemeClr val="bg1"/>
                </a:solidFill>
                <a:latin typeface="Source Sans Pro" panose="020B0503030403020204" pitchFamily="34" charset="0"/>
              </a:rPr>
              <a:t>DUH Lab – </a:t>
            </a:r>
            <a:r>
              <a:rPr lang="de-AT" sz="4400" b="1" i="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Exploring</a:t>
            </a:r>
            <a:r>
              <a:rPr lang="de-AT" sz="4400" b="1" i="0" dirty="0">
                <a:solidFill>
                  <a:schemeClr val="bg1"/>
                </a:solidFill>
                <a:latin typeface="Source Sans Pro" panose="020B0503030403020204" pitchFamily="34" charset="0"/>
              </a:rPr>
              <a:t> Tomorrow</a:t>
            </a:r>
          </a:p>
        </p:txBody>
      </p:sp>
      <p:pic>
        <p:nvPicPr>
          <p:cNvPr id="54" name="Grafik 53">
            <a:extLst>
              <a:ext uri="{FF2B5EF4-FFF2-40B4-BE49-F238E27FC236}">
                <a16:creationId xmlns:a16="http://schemas.microsoft.com/office/drawing/2014/main" id="{01F9E7D0-64AF-4F99-9028-0B1497F16D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8300" r="91300">
                        <a14:foregroundMark x1="8350" y1="50500" x2="8350" y2="50500"/>
                        <a14:foregroundMark x1="34050" y1="36200" x2="34050" y2="36200"/>
                        <a14:foregroundMark x1="33500" y1="37800" x2="33500" y2="37800"/>
                        <a14:foregroundMark x1="47250" y1="40300" x2="47250" y2="40300"/>
                        <a14:foregroundMark x1="50300" y1="38400" x2="50300" y2="38400"/>
                        <a14:foregroundMark x1="47150" y1="30100" x2="47150" y2="30100"/>
                        <a14:foregroundMark x1="25950" y1="52400" x2="25950" y2="52400"/>
                        <a14:foregroundMark x1="20150" y1="31500" x2="20150" y2="31500"/>
                        <a14:foregroundMark x1="19900" y1="29600" x2="12200" y2="35900"/>
                        <a14:foregroundMark x1="12200" y1="35900" x2="13150" y2="47400"/>
                        <a14:foregroundMark x1="19500" y1="33100" x2="10700" y2="41000"/>
                        <a14:foregroundMark x1="10700" y1="41000" x2="11250" y2="58700"/>
                        <a14:foregroundMark x1="11250" y1="58700" x2="20400" y2="48700"/>
                        <a14:foregroundMark x1="20400" y1="48700" x2="20700" y2="45200"/>
                        <a14:foregroundMark x1="39000" y1="39700" x2="39000" y2="39700"/>
                        <a14:foregroundMark x1="51150" y1="40800" x2="51150" y2="40800"/>
                        <a14:foregroundMark x1="43700" y1="37800" x2="43700" y2="37800"/>
                        <a14:foregroundMark x1="36150" y1="62000" x2="36150" y2="62000"/>
                        <a14:foregroundMark x1="39550" y1="54000" x2="39550" y2="54000"/>
                        <a14:foregroundMark x1="46850" y1="57100" x2="46850" y2="57100"/>
                        <a14:foregroundMark x1="49600" y1="59300" x2="49600" y2="59300"/>
                        <a14:foregroundMark x1="58000" y1="56200" x2="58000" y2="56200"/>
                        <a14:foregroundMark x1="55650" y1="36200" x2="55650" y2="36200"/>
                        <a14:foregroundMark x1="57750" y1="41100" x2="57750" y2="41100"/>
                        <a14:foregroundMark x1="65150" y1="38100" x2="65150" y2="38100"/>
                        <a14:foregroundMark x1="70100" y1="40000" x2="70100" y2="40000"/>
                        <a14:foregroundMark x1="75600" y1="38900" x2="75600" y2="38900"/>
                        <a14:foregroundMark x1="75500" y1="30100" x2="75500" y2="30100"/>
                        <a14:foregroundMark x1="79200" y1="38900" x2="79200" y2="38900"/>
                        <a14:foregroundMark x1="87450" y1="38600" x2="87450" y2="38600"/>
                        <a14:foregroundMark x1="87300" y1="30400" x2="87300" y2="30400"/>
                        <a14:foregroundMark x1="83900" y1="29600" x2="83900" y2="29600"/>
                        <a14:foregroundMark x1="91300" y1="37800" x2="91300" y2="37800"/>
                        <a14:foregroundMark x1="21800" y1="52100" x2="21800" y2="52100"/>
                        <a14:foregroundMark x1="24300" y1="48000" x2="24300" y2="48000"/>
                        <a14:foregroundMark x1="23900" y1="45500" x2="23900" y2="45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299" t="23484" r="4050" b="22702"/>
          <a:stretch/>
        </p:blipFill>
        <p:spPr>
          <a:xfrm>
            <a:off x="1772086" y="3111310"/>
            <a:ext cx="2284099" cy="685526"/>
          </a:xfrm>
          <a:prstGeom prst="rect">
            <a:avLst/>
          </a:prstGeom>
        </p:spPr>
      </p:pic>
      <p:pic>
        <p:nvPicPr>
          <p:cNvPr id="62" name="Grafik 61">
            <a:extLst>
              <a:ext uri="{FF2B5EF4-FFF2-40B4-BE49-F238E27FC236}">
                <a16:creationId xmlns:a16="http://schemas.microsoft.com/office/drawing/2014/main" id="{EFD1510E-C7FC-4231-975D-5C0721F4DEC4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982200" y="145956"/>
            <a:ext cx="2103731" cy="1108723"/>
          </a:xfrm>
          <a:prstGeom prst="rect">
            <a:avLst/>
          </a:prstGeom>
        </p:spPr>
      </p:pic>
      <p:pic>
        <p:nvPicPr>
          <p:cNvPr id="63" name="Grafik 62">
            <a:extLst>
              <a:ext uri="{FF2B5EF4-FFF2-40B4-BE49-F238E27FC236}">
                <a16:creationId xmlns:a16="http://schemas.microsoft.com/office/drawing/2014/main" id="{5A7FA12F-A4B8-463C-8B7E-ECF84FC29493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3893596" y="6406023"/>
            <a:ext cx="484284" cy="368608"/>
          </a:xfrm>
          <a:prstGeom prst="rect">
            <a:avLst/>
          </a:prstGeom>
        </p:spPr>
      </p:pic>
      <p:pic>
        <p:nvPicPr>
          <p:cNvPr id="64" name="Grafik 63">
            <a:extLst>
              <a:ext uri="{FF2B5EF4-FFF2-40B4-BE49-F238E27FC236}">
                <a16:creationId xmlns:a16="http://schemas.microsoft.com/office/drawing/2014/main" id="{80967C5E-7744-4058-824D-B867C2DEAC2F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2871830" y="6376018"/>
            <a:ext cx="978996" cy="444492"/>
          </a:xfrm>
          <a:prstGeom prst="rect">
            <a:avLst/>
          </a:prstGeom>
        </p:spPr>
      </p:pic>
      <p:pic>
        <p:nvPicPr>
          <p:cNvPr id="65" name="Grafik 64">
            <a:extLst>
              <a:ext uri="{FF2B5EF4-FFF2-40B4-BE49-F238E27FC236}">
                <a16:creationId xmlns:a16="http://schemas.microsoft.com/office/drawing/2014/main" id="{55145A9E-3F78-412C-A137-606F17E56EBB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925413" y="6422710"/>
            <a:ext cx="881634" cy="297023"/>
          </a:xfrm>
          <a:prstGeom prst="rect">
            <a:avLst/>
          </a:prstGeom>
        </p:spPr>
      </p:pic>
      <p:pic>
        <p:nvPicPr>
          <p:cNvPr id="66" name="Grafik 65">
            <a:extLst>
              <a:ext uri="{FF2B5EF4-FFF2-40B4-BE49-F238E27FC236}">
                <a16:creationId xmlns:a16="http://schemas.microsoft.com/office/drawing/2014/main" id="{D9BF13E5-4C3A-4B4C-A76B-D1CF831E3EE7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0456294" y="6430503"/>
            <a:ext cx="1238113" cy="335522"/>
          </a:xfrm>
          <a:prstGeom prst="rect">
            <a:avLst/>
          </a:prstGeom>
        </p:spPr>
      </p:pic>
      <p:sp>
        <p:nvSpPr>
          <p:cNvPr id="67" name="Textfeld 66">
            <a:extLst>
              <a:ext uri="{FF2B5EF4-FFF2-40B4-BE49-F238E27FC236}">
                <a16:creationId xmlns:a16="http://schemas.microsoft.com/office/drawing/2014/main" id="{E62DAE0A-2FB9-4079-BCA3-64BD12994E9F}"/>
              </a:ext>
            </a:extLst>
          </p:cNvPr>
          <p:cNvSpPr txBox="1"/>
          <p:nvPr userDrawn="1"/>
        </p:nvSpPr>
        <p:spPr>
          <a:xfrm>
            <a:off x="357054" y="6451828"/>
            <a:ext cx="15683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200" dirty="0">
                <a:latin typeface="Source Sans Pro" panose="020B0503030403020204" pitchFamily="34" charset="0"/>
              </a:rPr>
              <a:t>Eine Kooperation von</a:t>
            </a: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28A732E0-E00A-474B-A4AA-25DA46A6ADAF}"/>
              </a:ext>
            </a:extLst>
          </p:cNvPr>
          <p:cNvSpPr txBox="1"/>
          <p:nvPr userDrawn="1"/>
        </p:nvSpPr>
        <p:spPr>
          <a:xfrm>
            <a:off x="9369708" y="6469833"/>
            <a:ext cx="10837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200" dirty="0">
                <a:latin typeface="Source Sans Pro" panose="020B0503030403020204" pitchFamily="34" charset="0"/>
              </a:rPr>
              <a:t>Gefördert von</a:t>
            </a:r>
          </a:p>
        </p:txBody>
      </p:sp>
    </p:spTree>
    <p:extLst>
      <p:ext uri="{BB962C8B-B14F-4D97-AF65-F5344CB8AC3E}">
        <p14:creationId xmlns:p14="http://schemas.microsoft.com/office/powerpoint/2010/main" val="2914699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Grafik 60">
            <a:extLst>
              <a:ext uri="{FF2B5EF4-FFF2-40B4-BE49-F238E27FC236}">
                <a16:creationId xmlns:a16="http://schemas.microsoft.com/office/drawing/2014/main" id="{8B402DC9-0C6A-4B13-B8CB-D207613A6E3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309" r="-409" b="8884"/>
          <a:stretch/>
        </p:blipFill>
        <p:spPr>
          <a:xfrm>
            <a:off x="198782" y="347989"/>
            <a:ext cx="12192000" cy="6510012"/>
          </a:xfrm>
          <a:prstGeom prst="rect">
            <a:avLst/>
          </a:prstGeom>
        </p:spPr>
      </p:pic>
      <p:sp>
        <p:nvSpPr>
          <p:cNvPr id="17" name="object 8">
            <a:extLst>
              <a:ext uri="{FF2B5EF4-FFF2-40B4-BE49-F238E27FC236}">
                <a16:creationId xmlns:a16="http://schemas.microsoft.com/office/drawing/2014/main" id="{D8CE3310-1DF2-456B-9E81-62E7DC3CA527}"/>
              </a:ext>
            </a:extLst>
          </p:cNvPr>
          <p:cNvSpPr txBox="1"/>
          <p:nvPr userDrawn="1"/>
        </p:nvSpPr>
        <p:spPr>
          <a:xfrm>
            <a:off x="577778" y="4618050"/>
            <a:ext cx="2555036" cy="380875"/>
          </a:xfrm>
          <a:prstGeom prst="rect">
            <a:avLst/>
          </a:prstGeom>
        </p:spPr>
        <p:txBody>
          <a:bodyPr vert="horz" wrap="square" lIns="0" tIns="11431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60"/>
              </a:spcBef>
            </a:pPr>
            <a:r>
              <a:rPr lang="de-AT" sz="2400" b="0" spc="55" dirty="0">
                <a:solidFill>
                  <a:srgbClr val="6E8689"/>
                </a:solidFill>
                <a:latin typeface="Source Sans Pro"/>
                <a:cs typeface="Source Sans Pro"/>
              </a:rPr>
              <a:t>28.02 – 29.02.2024</a:t>
            </a:r>
            <a:endParaRPr sz="2400" b="0" dirty="0">
              <a:solidFill>
                <a:srgbClr val="6E8689"/>
              </a:solidFill>
              <a:latin typeface="Source Sans Pro"/>
              <a:cs typeface="Source Sans Pro"/>
            </a:endParaRPr>
          </a:p>
        </p:txBody>
      </p:sp>
      <p:pic>
        <p:nvPicPr>
          <p:cNvPr id="32" name="Grafik 31">
            <a:extLst>
              <a:ext uri="{FF2B5EF4-FFF2-40B4-BE49-F238E27FC236}">
                <a16:creationId xmlns:a16="http://schemas.microsoft.com/office/drawing/2014/main" id="{CCBC3B18-050B-421F-8426-69327444ADD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199424" y="1518400"/>
            <a:ext cx="533559" cy="607153"/>
          </a:xfrm>
          <a:prstGeom prst="rect">
            <a:avLst/>
          </a:prstGeom>
        </p:spPr>
      </p:pic>
      <p:sp>
        <p:nvSpPr>
          <p:cNvPr id="41" name="Textfeld 40">
            <a:extLst>
              <a:ext uri="{FF2B5EF4-FFF2-40B4-BE49-F238E27FC236}">
                <a16:creationId xmlns:a16="http://schemas.microsoft.com/office/drawing/2014/main" id="{F275FF8B-EB74-42CC-941F-A2F33B6AEC5D}"/>
              </a:ext>
            </a:extLst>
          </p:cNvPr>
          <p:cNvSpPr txBox="1"/>
          <p:nvPr userDrawn="1"/>
        </p:nvSpPr>
        <p:spPr>
          <a:xfrm>
            <a:off x="520062" y="3965810"/>
            <a:ext cx="17228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dirty="0" err="1">
                <a:solidFill>
                  <a:srgbClr val="587477"/>
                </a:solidFill>
                <a:latin typeface="Source Sans Pro" panose="020B0503030403020204" pitchFamily="34" charset="0"/>
              </a:rPr>
              <a:t>hosted</a:t>
            </a:r>
            <a:r>
              <a:rPr lang="de-AT" sz="2400" dirty="0">
                <a:solidFill>
                  <a:srgbClr val="587477"/>
                </a:solidFill>
                <a:latin typeface="Source Sans Pro" panose="020B0503030403020204" pitchFamily="34" charset="0"/>
              </a:rPr>
              <a:t> </a:t>
            </a:r>
            <a:r>
              <a:rPr lang="de-AT" sz="2400" dirty="0" err="1">
                <a:solidFill>
                  <a:srgbClr val="587477"/>
                </a:solidFill>
                <a:latin typeface="Source Sans Pro" panose="020B0503030403020204" pitchFamily="34" charset="0"/>
              </a:rPr>
              <a:t>by</a:t>
            </a:r>
            <a:endParaRPr lang="de-AT" sz="2400" dirty="0">
              <a:solidFill>
                <a:srgbClr val="587477"/>
              </a:solidFill>
              <a:latin typeface="Source Sans Pro" panose="020B0503030403020204" pitchFamily="34" charset="0"/>
            </a:endParaRP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9FF27A66-9D73-4F21-9D7C-6D2F629F910F}"/>
              </a:ext>
            </a:extLst>
          </p:cNvPr>
          <p:cNvSpPr txBox="1"/>
          <p:nvPr userDrawn="1"/>
        </p:nvSpPr>
        <p:spPr>
          <a:xfrm>
            <a:off x="497592" y="1948939"/>
            <a:ext cx="725575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6000" b="1" i="0" dirty="0">
                <a:solidFill>
                  <a:srgbClr val="6E8689"/>
                </a:solidFill>
                <a:latin typeface="Source Sans Pro" panose="020B0503030403020204" pitchFamily="34" charset="0"/>
              </a:rPr>
              <a:t>DUH</a:t>
            </a:r>
            <a:r>
              <a:rPr lang="de-AT" sz="6000" b="1" i="0" dirty="0">
                <a:solidFill>
                  <a:schemeClr val="tx1"/>
                </a:solidFill>
                <a:latin typeface="Source Sans Pro" panose="020B0503030403020204" pitchFamily="34" charset="0"/>
              </a:rPr>
              <a:t> </a:t>
            </a:r>
            <a:r>
              <a:rPr lang="de-AT" sz="6000" b="1" i="0" dirty="0">
                <a:solidFill>
                  <a:srgbClr val="ED6B4D"/>
                </a:solidFill>
                <a:latin typeface="Source Sans Pro" panose="020B0503030403020204" pitchFamily="34" charset="0"/>
              </a:rPr>
              <a:t>Lab</a:t>
            </a:r>
            <a:r>
              <a:rPr lang="de-AT" sz="6000" b="1" i="0" dirty="0">
                <a:solidFill>
                  <a:schemeClr val="tx1"/>
                </a:solidFill>
                <a:latin typeface="Source Sans Pro" panose="020B0503030403020204" pitchFamily="34" charset="0"/>
              </a:rPr>
              <a:t> </a:t>
            </a:r>
          </a:p>
          <a:p>
            <a:r>
              <a:rPr lang="de-AT" sz="6000" b="1" i="0" dirty="0" err="1">
                <a:solidFill>
                  <a:srgbClr val="ED6B4D"/>
                </a:solidFill>
                <a:latin typeface="Source Sans Pro" panose="020B0503030403020204" pitchFamily="34" charset="0"/>
              </a:rPr>
              <a:t>Exploring</a:t>
            </a:r>
            <a:r>
              <a:rPr lang="de-AT" sz="6000" b="1" i="0" dirty="0">
                <a:solidFill>
                  <a:srgbClr val="ED6B4D"/>
                </a:solidFill>
                <a:latin typeface="Source Sans Pro" panose="020B0503030403020204" pitchFamily="34" charset="0"/>
              </a:rPr>
              <a:t> Tomorrow</a:t>
            </a:r>
          </a:p>
        </p:txBody>
      </p:sp>
      <p:pic>
        <p:nvPicPr>
          <p:cNvPr id="45" name="Grafik 44">
            <a:extLst>
              <a:ext uri="{FF2B5EF4-FFF2-40B4-BE49-F238E27FC236}">
                <a16:creationId xmlns:a16="http://schemas.microsoft.com/office/drawing/2014/main" id="{43279ED7-711A-4DDD-862C-C3F586B0967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936604" y="6424029"/>
            <a:ext cx="484284" cy="368608"/>
          </a:xfrm>
          <a:prstGeom prst="rect">
            <a:avLst/>
          </a:prstGeom>
        </p:spPr>
      </p:pic>
      <p:pic>
        <p:nvPicPr>
          <p:cNvPr id="46" name="Grafik 45">
            <a:extLst>
              <a:ext uri="{FF2B5EF4-FFF2-40B4-BE49-F238E27FC236}">
                <a16:creationId xmlns:a16="http://schemas.microsoft.com/office/drawing/2014/main" id="{146DC99D-91F9-4A8E-A79B-D82AF2713789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2958930" y="6376018"/>
            <a:ext cx="978996" cy="444492"/>
          </a:xfrm>
          <a:prstGeom prst="rect">
            <a:avLst/>
          </a:prstGeom>
        </p:spPr>
      </p:pic>
      <p:pic>
        <p:nvPicPr>
          <p:cNvPr id="47" name="Grafik 46">
            <a:extLst>
              <a:ext uri="{FF2B5EF4-FFF2-40B4-BE49-F238E27FC236}">
                <a16:creationId xmlns:a16="http://schemas.microsoft.com/office/drawing/2014/main" id="{873CEF3B-6EDF-475F-BA04-F62EC4BE7F39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2058610" y="6429685"/>
            <a:ext cx="881634" cy="297023"/>
          </a:xfrm>
          <a:prstGeom prst="rect">
            <a:avLst/>
          </a:prstGeom>
        </p:spPr>
      </p:pic>
      <p:pic>
        <p:nvPicPr>
          <p:cNvPr id="50" name="Grafik 49">
            <a:extLst>
              <a:ext uri="{FF2B5EF4-FFF2-40B4-BE49-F238E27FC236}">
                <a16:creationId xmlns:a16="http://schemas.microsoft.com/office/drawing/2014/main" id="{A23A547B-3483-4FA7-AB3D-D4DCA8B82441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456294" y="6430503"/>
            <a:ext cx="1238113" cy="335522"/>
          </a:xfrm>
          <a:prstGeom prst="rect">
            <a:avLst/>
          </a:prstGeom>
        </p:spPr>
      </p:pic>
      <p:sp>
        <p:nvSpPr>
          <p:cNvPr id="52" name="Textfeld 51">
            <a:extLst>
              <a:ext uri="{FF2B5EF4-FFF2-40B4-BE49-F238E27FC236}">
                <a16:creationId xmlns:a16="http://schemas.microsoft.com/office/drawing/2014/main" id="{B629D7E6-5660-4249-9668-62FA26EDF384}"/>
              </a:ext>
            </a:extLst>
          </p:cNvPr>
          <p:cNvSpPr txBox="1"/>
          <p:nvPr userDrawn="1"/>
        </p:nvSpPr>
        <p:spPr>
          <a:xfrm>
            <a:off x="497593" y="6459765"/>
            <a:ext cx="15683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200" dirty="0">
                <a:latin typeface="Source Sans Pro" panose="020B0503030403020204" pitchFamily="34" charset="0"/>
              </a:rPr>
              <a:t>Eine Kooperation von</a:t>
            </a:r>
          </a:p>
        </p:txBody>
      </p:sp>
      <p:pic>
        <p:nvPicPr>
          <p:cNvPr id="54" name="Grafik 53">
            <a:extLst>
              <a:ext uri="{FF2B5EF4-FFF2-40B4-BE49-F238E27FC236}">
                <a16:creationId xmlns:a16="http://schemas.microsoft.com/office/drawing/2014/main" id="{01F9E7D0-64AF-4F99-9028-0B1497F16D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0000" b="90000" l="8300" r="91300">
                        <a14:foregroundMark x1="8350" y1="50500" x2="8350" y2="50500"/>
                        <a14:foregroundMark x1="34050" y1="36200" x2="34050" y2="36200"/>
                        <a14:foregroundMark x1="33500" y1="37800" x2="33500" y2="37800"/>
                        <a14:foregroundMark x1="47250" y1="40300" x2="47250" y2="40300"/>
                        <a14:foregroundMark x1="50300" y1="38400" x2="50300" y2="38400"/>
                        <a14:foregroundMark x1="47150" y1="30100" x2="47150" y2="30100"/>
                        <a14:foregroundMark x1="25950" y1="52400" x2="25950" y2="52400"/>
                        <a14:foregroundMark x1="20150" y1="31500" x2="20150" y2="31500"/>
                        <a14:foregroundMark x1="19900" y1="29600" x2="12200" y2="35900"/>
                        <a14:foregroundMark x1="12200" y1="35900" x2="13150" y2="47400"/>
                        <a14:foregroundMark x1="19500" y1="33100" x2="10700" y2="41000"/>
                        <a14:foregroundMark x1="10700" y1="41000" x2="11250" y2="58700"/>
                        <a14:foregroundMark x1="11250" y1="58700" x2="20400" y2="48700"/>
                        <a14:foregroundMark x1="20400" y1="48700" x2="20700" y2="45200"/>
                        <a14:foregroundMark x1="39000" y1="39700" x2="39000" y2="39700"/>
                        <a14:foregroundMark x1="51150" y1="40800" x2="51150" y2="40800"/>
                        <a14:foregroundMark x1="43700" y1="37800" x2="43700" y2="37800"/>
                        <a14:foregroundMark x1="36150" y1="62000" x2="36150" y2="62000"/>
                        <a14:foregroundMark x1="39550" y1="54000" x2="39550" y2="54000"/>
                        <a14:foregroundMark x1="46850" y1="57100" x2="46850" y2="57100"/>
                        <a14:foregroundMark x1="49600" y1="59300" x2="49600" y2="59300"/>
                        <a14:foregroundMark x1="58000" y1="56200" x2="58000" y2="56200"/>
                        <a14:foregroundMark x1="55650" y1="36200" x2="55650" y2="36200"/>
                        <a14:foregroundMark x1="57750" y1="41100" x2="57750" y2="41100"/>
                        <a14:foregroundMark x1="65150" y1="38100" x2="65150" y2="38100"/>
                        <a14:foregroundMark x1="70100" y1="40000" x2="70100" y2="40000"/>
                        <a14:foregroundMark x1="75600" y1="38900" x2="75600" y2="38900"/>
                        <a14:foregroundMark x1="75500" y1="30100" x2="75500" y2="30100"/>
                        <a14:foregroundMark x1="79200" y1="38900" x2="79200" y2="38900"/>
                        <a14:foregroundMark x1="87450" y1="38600" x2="87450" y2="38600"/>
                        <a14:foregroundMark x1="87300" y1="30400" x2="87300" y2="30400"/>
                        <a14:foregroundMark x1="83900" y1="29600" x2="83900" y2="29600"/>
                        <a14:foregroundMark x1="91300" y1="37800" x2="91300" y2="37800"/>
                        <a14:foregroundMark x1="21800" y1="52100" x2="21800" y2="52100"/>
                        <a14:foregroundMark x1="24300" y1="48000" x2="24300" y2="48000"/>
                        <a14:foregroundMark x1="23900" y1="45500" x2="23900" y2="45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299" t="23484" r="4050" b="22702"/>
          <a:stretch/>
        </p:blipFill>
        <p:spPr>
          <a:xfrm>
            <a:off x="2016291" y="3880355"/>
            <a:ext cx="2284099" cy="685526"/>
          </a:xfrm>
          <a:prstGeom prst="rect">
            <a:avLst/>
          </a:prstGeom>
        </p:spPr>
      </p:pic>
      <p:sp>
        <p:nvSpPr>
          <p:cNvPr id="23" name="Textfeld 22">
            <a:extLst>
              <a:ext uri="{FF2B5EF4-FFF2-40B4-BE49-F238E27FC236}">
                <a16:creationId xmlns:a16="http://schemas.microsoft.com/office/drawing/2014/main" id="{A448E555-9AD3-4A60-A65A-A3B56843CD84}"/>
              </a:ext>
            </a:extLst>
          </p:cNvPr>
          <p:cNvSpPr txBox="1"/>
          <p:nvPr userDrawn="1"/>
        </p:nvSpPr>
        <p:spPr>
          <a:xfrm>
            <a:off x="9369708" y="6469833"/>
            <a:ext cx="10837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200" dirty="0">
                <a:latin typeface="Source Sans Pro" panose="020B0503030403020204" pitchFamily="34" charset="0"/>
              </a:rPr>
              <a:t>Gefördert von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97553F93-02A8-4F13-8982-A691C06E9AD8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20148112">
            <a:off x="8013206" y="4891676"/>
            <a:ext cx="800100" cy="74295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45D8B080-BC2D-496E-AE54-C5B03E7C017A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rot="2779475" flipH="1">
            <a:off x="9691005" y="4483303"/>
            <a:ext cx="942975" cy="609600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DC60B303-7F96-4AD1-A640-E2DAB1E0A135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 rot="20272510">
            <a:off x="7904062" y="2198864"/>
            <a:ext cx="2964283" cy="2890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081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allgeme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Grafik 32">
            <a:extLst>
              <a:ext uri="{FF2B5EF4-FFF2-40B4-BE49-F238E27FC236}">
                <a16:creationId xmlns:a16="http://schemas.microsoft.com/office/drawing/2014/main" id="{2BBF34B0-99C5-4368-9EA1-E3CC3FCFC29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00" b="4014"/>
          <a:stretch/>
        </p:blipFill>
        <p:spPr>
          <a:xfrm>
            <a:off x="0" y="0"/>
            <a:ext cx="12191999" cy="6857999"/>
          </a:xfrm>
          <a:prstGeom prst="rect">
            <a:avLst/>
          </a:prstGeom>
        </p:spPr>
      </p:pic>
      <p:sp>
        <p:nvSpPr>
          <p:cNvPr id="18" name="Inhaltsplatzhalter 3">
            <a:extLst>
              <a:ext uri="{FF2B5EF4-FFF2-40B4-BE49-F238E27FC236}">
                <a16:creationId xmlns:a16="http://schemas.microsoft.com/office/drawing/2014/main" id="{67DA7BD7-1DB5-4E9A-8044-A1B6448F5D56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213137"/>
            <a:ext cx="10515600" cy="4930120"/>
          </a:xfrm>
        </p:spPr>
        <p:txBody>
          <a:bodyPr>
            <a:normAutofit/>
          </a:bodyPr>
          <a:lstStyle>
            <a:lvl1pPr>
              <a:defRPr sz="1600">
                <a:latin typeface="Source Sans Pro" panose="020B0503030403020204" pitchFamily="34" charset="0"/>
                <a:cs typeface="Arial" panose="020B0604020202020204" pitchFamily="34" charset="0"/>
              </a:defRPr>
            </a:lvl1pPr>
            <a:lvl2pPr>
              <a:defRPr sz="1600">
                <a:latin typeface="Source Sans Pro" panose="020B0503030403020204" pitchFamily="34" charset="0"/>
                <a:cs typeface="Arial" panose="020B0604020202020204" pitchFamily="34" charset="0"/>
              </a:defRPr>
            </a:lvl2pPr>
            <a:lvl3pPr>
              <a:defRPr sz="1600">
                <a:latin typeface="Source Sans Pro" panose="020B0503030403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Source Sans Pro" panose="020B0503030403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Source Sans Pro" panose="020B0503030403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/>
              <a:t>Platzhaltertext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5571A7F9-99C1-40E0-8AC7-51ED3CBB2A1B}"/>
              </a:ext>
            </a:extLst>
          </p:cNvPr>
          <p:cNvSpPr/>
          <p:nvPr userDrawn="1"/>
        </p:nvSpPr>
        <p:spPr bwMode="auto">
          <a:xfrm>
            <a:off x="-6750" y="789118"/>
            <a:ext cx="610967" cy="609600"/>
          </a:xfrm>
          <a:prstGeom prst="rect">
            <a:avLst/>
          </a:prstGeom>
          <a:solidFill>
            <a:srgbClr val="587477"/>
          </a:solidFill>
          <a:ln w="6350" cap="flat" cmpd="sng" algn="ctr">
            <a:noFill/>
            <a:prstDash val="solid"/>
            <a:miter lim="800000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3" name="Foliennummernplatzhalter 13">
            <a:extLst>
              <a:ext uri="{FF2B5EF4-FFF2-40B4-BE49-F238E27FC236}">
                <a16:creationId xmlns:a16="http://schemas.microsoft.com/office/drawing/2014/main" id="{ED5F904D-1523-4EA2-BA3E-0DF786ABDC22}"/>
              </a:ext>
            </a:extLst>
          </p:cNvPr>
          <p:cNvSpPr txBox="1"/>
          <p:nvPr userDrawn="1"/>
        </p:nvSpPr>
        <p:spPr bwMode="auto">
          <a:xfrm>
            <a:off x="81507" y="957606"/>
            <a:ext cx="610967" cy="272624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4B64EC4D-37E3-EF42-B9AB-6337577588CB}" type="slidenum">
              <a:rPr lang="de-DE" sz="1400" smtClean="0">
                <a:solidFill>
                  <a:schemeClr val="bg1"/>
                </a:solidFill>
                <a:latin typeface="Source Sans Pro" panose="020B0503030403020204" pitchFamily="34" charset="0"/>
                <a:cs typeface="Arial" panose="020B0604020202020204" pitchFamily="34" charset="0"/>
              </a:rPr>
              <a:t>‹Nr.›</a:t>
            </a:fld>
            <a:endParaRPr lang="de-DE" sz="1400" dirty="0">
              <a:solidFill>
                <a:schemeClr val="bg1"/>
              </a:solidFill>
              <a:latin typeface="Source Sans Pro" panose="020B0503030403020204" pitchFamily="34" charset="0"/>
              <a:cs typeface="Arial" panose="020B0604020202020204" pitchFamily="34" charset="0"/>
            </a:endParaRPr>
          </a:p>
        </p:txBody>
      </p:sp>
      <p:pic>
        <p:nvPicPr>
          <p:cNvPr id="34" name="Grafik 33">
            <a:extLst>
              <a:ext uri="{FF2B5EF4-FFF2-40B4-BE49-F238E27FC236}">
                <a16:creationId xmlns:a16="http://schemas.microsoft.com/office/drawing/2014/main" id="{B5EED912-D002-4508-810B-258E9F73131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982200" y="145956"/>
            <a:ext cx="2103731" cy="1108723"/>
          </a:xfrm>
          <a:prstGeom prst="rect">
            <a:avLst/>
          </a:prstGeom>
        </p:spPr>
      </p:pic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86C4734D-2C35-420E-97C2-0E2C9FEB9308}"/>
              </a:ext>
            </a:extLst>
          </p:cNvPr>
          <p:cNvGrpSpPr/>
          <p:nvPr userDrawn="1"/>
        </p:nvGrpSpPr>
        <p:grpSpPr>
          <a:xfrm>
            <a:off x="298733" y="6343930"/>
            <a:ext cx="11594534" cy="476904"/>
            <a:chOff x="298733" y="6343930"/>
            <a:chExt cx="11594534" cy="476904"/>
          </a:xfrm>
        </p:grpSpPr>
        <p:pic>
          <p:nvPicPr>
            <p:cNvPr id="19" name="Grafik 18">
              <a:extLst>
                <a:ext uri="{FF2B5EF4-FFF2-40B4-BE49-F238E27FC236}">
                  <a16:creationId xmlns:a16="http://schemas.microsoft.com/office/drawing/2014/main" id="{771F3541-1F67-437E-8A05-A9A7E023DFB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9798066" y="6386291"/>
              <a:ext cx="484284" cy="368608"/>
            </a:xfrm>
            <a:prstGeom prst="rect">
              <a:avLst/>
            </a:prstGeom>
          </p:spPr>
        </p:pic>
        <p:pic>
          <p:nvPicPr>
            <p:cNvPr id="20" name="Grafik 19">
              <a:extLst>
                <a:ext uri="{FF2B5EF4-FFF2-40B4-BE49-F238E27FC236}">
                  <a16:creationId xmlns:a16="http://schemas.microsoft.com/office/drawing/2014/main" id="{8BE8620F-8889-43BE-9CAC-C19899C9DF3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>
            <a:xfrm>
              <a:off x="8774836" y="6351455"/>
              <a:ext cx="978996" cy="444492"/>
            </a:xfrm>
            <a:prstGeom prst="rect">
              <a:avLst/>
            </a:prstGeom>
          </p:spPr>
        </p:pic>
        <p:pic>
          <p:nvPicPr>
            <p:cNvPr id="24" name="Grafik 23">
              <a:extLst>
                <a:ext uri="{FF2B5EF4-FFF2-40B4-BE49-F238E27FC236}">
                  <a16:creationId xmlns:a16="http://schemas.microsoft.com/office/drawing/2014/main" id="{DA0BA0D0-F85E-4629-9F95-29E2F0957DA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>
            <a:xfrm>
              <a:off x="7861188" y="6408213"/>
              <a:ext cx="881634" cy="297023"/>
            </a:xfrm>
            <a:prstGeom prst="rect">
              <a:avLst/>
            </a:prstGeom>
          </p:spPr>
        </p:pic>
        <p:grpSp>
          <p:nvGrpSpPr>
            <p:cNvPr id="25" name="Gruppieren 24">
              <a:extLst>
                <a:ext uri="{FF2B5EF4-FFF2-40B4-BE49-F238E27FC236}">
                  <a16:creationId xmlns:a16="http://schemas.microsoft.com/office/drawing/2014/main" id="{23CA9392-B50D-4C43-BB59-2FE8B554E895}"/>
                </a:ext>
              </a:extLst>
            </p:cNvPr>
            <p:cNvGrpSpPr/>
            <p:nvPr userDrawn="1"/>
          </p:nvGrpSpPr>
          <p:grpSpPr>
            <a:xfrm>
              <a:off x="10578905" y="6343930"/>
              <a:ext cx="1314362" cy="444493"/>
              <a:chOff x="9838786" y="6290912"/>
              <a:chExt cx="1539878" cy="509956"/>
            </a:xfrm>
          </p:grpSpPr>
          <p:sp>
            <p:nvSpPr>
              <p:cNvPr id="26" name="Flussdiagramm: Prozess 25">
                <a:extLst>
                  <a:ext uri="{FF2B5EF4-FFF2-40B4-BE49-F238E27FC236}">
                    <a16:creationId xmlns:a16="http://schemas.microsoft.com/office/drawing/2014/main" id="{0602DCE8-C7DF-4675-A1C6-210EC24E9B78}"/>
                  </a:ext>
                </a:extLst>
              </p:cNvPr>
              <p:cNvSpPr/>
              <p:nvPr userDrawn="1"/>
            </p:nvSpPr>
            <p:spPr>
              <a:xfrm>
                <a:off x="9838786" y="6290912"/>
                <a:ext cx="1539878" cy="509956"/>
              </a:xfrm>
              <a:prstGeom prst="flowChartProcess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sz="1800"/>
              </a:p>
            </p:txBody>
          </p:sp>
          <p:pic>
            <p:nvPicPr>
              <p:cNvPr id="27" name="Grafik 26">
                <a:extLst>
                  <a:ext uri="{FF2B5EF4-FFF2-40B4-BE49-F238E27FC236}">
                    <a16:creationId xmlns:a16="http://schemas.microsoft.com/office/drawing/2014/main" id="{8157C90A-0ABC-46EA-9A5D-877A58AD1BD9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9883452" y="6350468"/>
                <a:ext cx="1450546" cy="384936"/>
              </a:xfrm>
              <a:prstGeom prst="rect">
                <a:avLst/>
              </a:prstGeom>
            </p:spPr>
          </p:pic>
        </p:grpSp>
        <p:sp>
          <p:nvSpPr>
            <p:cNvPr id="28" name="Textfeld 27">
              <a:extLst>
                <a:ext uri="{FF2B5EF4-FFF2-40B4-BE49-F238E27FC236}">
                  <a16:creationId xmlns:a16="http://schemas.microsoft.com/office/drawing/2014/main" id="{FC1D77A2-32A3-4B7C-8DE0-FEBA87A0DB50}"/>
                </a:ext>
              </a:extLst>
            </p:cNvPr>
            <p:cNvSpPr txBox="1"/>
            <p:nvPr userDrawn="1"/>
          </p:nvSpPr>
          <p:spPr>
            <a:xfrm>
              <a:off x="298733" y="6473481"/>
              <a:ext cx="32511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1200" dirty="0">
                  <a:latin typeface="Source Sans Pro" panose="020B0503030403020204" pitchFamily="34" charset="0"/>
                </a:rPr>
                <a:t>Eine Veranstaltung des</a:t>
              </a:r>
            </a:p>
          </p:txBody>
        </p:sp>
        <p:pic>
          <p:nvPicPr>
            <p:cNvPr id="6" name="Grafik 5">
              <a:extLst>
                <a:ext uri="{FF2B5EF4-FFF2-40B4-BE49-F238E27FC236}">
                  <a16:creationId xmlns:a16="http://schemas.microsoft.com/office/drawing/2014/main" id="{99063E3F-05C2-403D-AE41-C4C9E5F35D8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06297" y="6374655"/>
              <a:ext cx="979706" cy="391882"/>
            </a:xfrm>
            <a:prstGeom prst="rect">
              <a:avLst/>
            </a:prstGeom>
          </p:spPr>
        </p:pic>
        <p:sp>
          <p:nvSpPr>
            <p:cNvPr id="35" name="Textfeld 34">
              <a:extLst>
                <a:ext uri="{FF2B5EF4-FFF2-40B4-BE49-F238E27FC236}">
                  <a16:creationId xmlns:a16="http://schemas.microsoft.com/office/drawing/2014/main" id="{4933E7E3-57EC-48B4-9A75-71DD6770E4EB}"/>
                </a:ext>
              </a:extLst>
            </p:cNvPr>
            <p:cNvSpPr txBox="1"/>
            <p:nvPr userDrawn="1"/>
          </p:nvSpPr>
          <p:spPr>
            <a:xfrm>
              <a:off x="2880583" y="6460089"/>
              <a:ext cx="8261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1200" dirty="0" err="1">
                  <a:latin typeface="Source Sans Pro" panose="020B0503030403020204" pitchFamily="34" charset="0"/>
                </a:rPr>
                <a:t>hosted</a:t>
              </a:r>
              <a:r>
                <a:rPr lang="de-AT" sz="1200" dirty="0">
                  <a:latin typeface="Source Sans Pro" panose="020B0503030403020204" pitchFamily="34" charset="0"/>
                </a:rPr>
                <a:t> </a:t>
              </a:r>
              <a:r>
                <a:rPr lang="de-AT" sz="1200" dirty="0" err="1">
                  <a:latin typeface="Source Sans Pro" panose="020B0503030403020204" pitchFamily="34" charset="0"/>
                </a:rPr>
                <a:t>by</a:t>
              </a:r>
              <a:endParaRPr lang="de-AT" sz="1200" dirty="0">
                <a:latin typeface="Source Sans Pro" panose="020B0503030403020204" pitchFamily="34" charset="0"/>
              </a:endParaRPr>
            </a:p>
          </p:txBody>
        </p:sp>
        <p:pic>
          <p:nvPicPr>
            <p:cNvPr id="36" name="Grafik 35">
              <a:extLst>
                <a:ext uri="{FF2B5EF4-FFF2-40B4-BE49-F238E27FC236}">
                  <a16:creationId xmlns:a16="http://schemas.microsoft.com/office/drawing/2014/main" id="{3F81AD5A-74EA-4A3E-9339-623714EB3D0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>
            <a:xfrm>
              <a:off x="3658691" y="6376342"/>
              <a:ext cx="978996" cy="444492"/>
            </a:xfrm>
            <a:prstGeom prst="rect">
              <a:avLst/>
            </a:prstGeom>
          </p:spPr>
        </p:pic>
      </p:grp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C10CFA97-BACE-420C-82BF-CCDE15D132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47995" y="308423"/>
            <a:ext cx="10066338" cy="406320"/>
          </a:xfrm>
        </p:spPr>
        <p:txBody>
          <a:bodyPr>
            <a:noAutofit/>
          </a:bodyPr>
          <a:lstStyle>
            <a:lvl1pPr marL="0" indent="0">
              <a:buNone/>
              <a:defRPr sz="1800">
                <a:latin typeface="Source Sans Pro" panose="020B0503030403020204" pitchFamily="34" charset="0"/>
              </a:defRPr>
            </a:lvl1pPr>
          </a:lstStyle>
          <a:p>
            <a:pPr lvl="0"/>
            <a:r>
              <a:rPr lang="de-DE" dirty="0"/>
              <a:t>Platzhaltertext</a:t>
            </a:r>
          </a:p>
        </p:txBody>
      </p:sp>
    </p:spTree>
    <p:extLst>
      <p:ext uri="{BB962C8B-B14F-4D97-AF65-F5344CB8AC3E}">
        <p14:creationId xmlns:p14="http://schemas.microsoft.com/office/powerpoint/2010/main" val="2902456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gangsfolie Entwurf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rafik 63">
            <a:extLst>
              <a:ext uri="{FF2B5EF4-FFF2-40B4-BE49-F238E27FC236}">
                <a16:creationId xmlns:a16="http://schemas.microsoft.com/office/drawing/2014/main" id="{3B9A3944-275E-46A3-A6A0-AAD49D3E31C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845" b="4014"/>
          <a:stretch/>
        </p:blipFill>
        <p:spPr>
          <a:xfrm>
            <a:off x="-6750" y="0"/>
            <a:ext cx="12198749" cy="6857999"/>
          </a:xfrm>
          <a:prstGeom prst="rect">
            <a:avLst/>
          </a:prstGeom>
        </p:spPr>
      </p:pic>
      <p:sp>
        <p:nvSpPr>
          <p:cNvPr id="36" name="Flussdiagramm: Prozess 35">
            <a:extLst>
              <a:ext uri="{FF2B5EF4-FFF2-40B4-BE49-F238E27FC236}">
                <a16:creationId xmlns:a16="http://schemas.microsoft.com/office/drawing/2014/main" id="{73492FE6-0258-4662-B7EF-2C14D2AAA995}"/>
              </a:ext>
            </a:extLst>
          </p:cNvPr>
          <p:cNvSpPr/>
          <p:nvPr userDrawn="1"/>
        </p:nvSpPr>
        <p:spPr>
          <a:xfrm>
            <a:off x="8251827" y="1740099"/>
            <a:ext cx="3108324" cy="3081756"/>
          </a:xfrm>
          <a:prstGeom prst="flowChartProcess">
            <a:avLst/>
          </a:prstGeom>
          <a:noFill/>
          <a:ln w="38100">
            <a:solidFill>
              <a:srgbClr val="F26A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AT" sz="1800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396BD28E-83BA-4117-897E-28823CC0EBB6}"/>
              </a:ext>
            </a:extLst>
          </p:cNvPr>
          <p:cNvSpPr/>
          <p:nvPr userDrawn="1"/>
        </p:nvSpPr>
        <p:spPr bwMode="auto">
          <a:xfrm>
            <a:off x="-6750" y="789118"/>
            <a:ext cx="610967" cy="609600"/>
          </a:xfrm>
          <a:prstGeom prst="rect">
            <a:avLst/>
          </a:prstGeom>
          <a:solidFill>
            <a:srgbClr val="587477"/>
          </a:solidFill>
          <a:ln w="6350" cap="flat" cmpd="sng" algn="ctr">
            <a:noFill/>
            <a:prstDash val="solid"/>
            <a:miter lim="800000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8" name="Foliennummernplatzhalter 13">
            <a:extLst>
              <a:ext uri="{FF2B5EF4-FFF2-40B4-BE49-F238E27FC236}">
                <a16:creationId xmlns:a16="http://schemas.microsoft.com/office/drawing/2014/main" id="{B1C26846-A2B9-4B97-9F0A-6B609AFD9143}"/>
              </a:ext>
            </a:extLst>
          </p:cNvPr>
          <p:cNvSpPr txBox="1"/>
          <p:nvPr userDrawn="1"/>
        </p:nvSpPr>
        <p:spPr bwMode="auto">
          <a:xfrm>
            <a:off x="81507" y="957606"/>
            <a:ext cx="610967" cy="272624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4B64EC4D-37E3-EF42-B9AB-6337577588CB}" type="slidenum">
              <a:rPr lang="de-DE" sz="1400" smtClean="0">
                <a:solidFill>
                  <a:schemeClr val="bg1"/>
                </a:solidFill>
                <a:latin typeface="Source Sans Pro" panose="020B0503030403020204" pitchFamily="34" charset="0"/>
                <a:cs typeface="Arial" panose="020B0604020202020204" pitchFamily="34" charset="0"/>
              </a:rPr>
              <a:t>‹Nr.›</a:t>
            </a:fld>
            <a:endParaRPr lang="de-DE" sz="1400" dirty="0">
              <a:solidFill>
                <a:schemeClr val="bg1"/>
              </a:solidFill>
              <a:latin typeface="Source Sans Pro" panose="020B0503030403020204" pitchFamily="34" charset="0"/>
              <a:cs typeface="Arial" panose="020B0604020202020204" pitchFamily="34" charset="0"/>
            </a:endParaRPr>
          </a:p>
        </p:txBody>
      </p:sp>
      <p:pic>
        <p:nvPicPr>
          <p:cNvPr id="62" name="Grafik 61">
            <a:extLst>
              <a:ext uri="{FF2B5EF4-FFF2-40B4-BE49-F238E27FC236}">
                <a16:creationId xmlns:a16="http://schemas.microsoft.com/office/drawing/2014/main" id="{5537AC2F-8B97-4F67-8D3E-38A24272DA8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67351">
            <a:off x="178132" y="2527310"/>
            <a:ext cx="1847498" cy="1803379"/>
          </a:xfrm>
          <a:prstGeom prst="rect">
            <a:avLst/>
          </a:prstGeom>
        </p:spPr>
      </p:pic>
      <p:pic>
        <p:nvPicPr>
          <p:cNvPr id="65" name="Grafik 64">
            <a:extLst>
              <a:ext uri="{FF2B5EF4-FFF2-40B4-BE49-F238E27FC236}">
                <a16:creationId xmlns:a16="http://schemas.microsoft.com/office/drawing/2014/main" id="{C5ADEC5E-2037-482C-91E6-0870230B78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982200" y="145956"/>
            <a:ext cx="2103731" cy="1108723"/>
          </a:xfrm>
          <a:prstGeom prst="rect">
            <a:avLst/>
          </a:prstGeom>
        </p:spPr>
      </p:pic>
      <p:grpSp>
        <p:nvGrpSpPr>
          <p:cNvPr id="66" name="Gruppieren 65">
            <a:extLst>
              <a:ext uri="{FF2B5EF4-FFF2-40B4-BE49-F238E27FC236}">
                <a16:creationId xmlns:a16="http://schemas.microsoft.com/office/drawing/2014/main" id="{E585D7B4-8494-4EA1-900D-3DA51BC21899}"/>
              </a:ext>
            </a:extLst>
          </p:cNvPr>
          <p:cNvGrpSpPr/>
          <p:nvPr userDrawn="1"/>
        </p:nvGrpSpPr>
        <p:grpSpPr>
          <a:xfrm>
            <a:off x="298733" y="6343930"/>
            <a:ext cx="11594534" cy="476904"/>
            <a:chOff x="298733" y="6343930"/>
            <a:chExt cx="11594534" cy="476904"/>
          </a:xfrm>
        </p:grpSpPr>
        <p:pic>
          <p:nvPicPr>
            <p:cNvPr id="67" name="Grafik 66">
              <a:extLst>
                <a:ext uri="{FF2B5EF4-FFF2-40B4-BE49-F238E27FC236}">
                  <a16:creationId xmlns:a16="http://schemas.microsoft.com/office/drawing/2014/main" id="{4714124E-A43F-4E7F-A7F7-943D958DC4D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>
            <a:xfrm>
              <a:off x="9798066" y="6386291"/>
              <a:ext cx="484284" cy="368608"/>
            </a:xfrm>
            <a:prstGeom prst="rect">
              <a:avLst/>
            </a:prstGeom>
          </p:spPr>
        </p:pic>
        <p:pic>
          <p:nvPicPr>
            <p:cNvPr id="68" name="Grafik 67">
              <a:extLst>
                <a:ext uri="{FF2B5EF4-FFF2-40B4-BE49-F238E27FC236}">
                  <a16:creationId xmlns:a16="http://schemas.microsoft.com/office/drawing/2014/main" id="{CCABB9CD-BCD3-4D7C-8CBC-561C7DF6889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>
            <a:xfrm>
              <a:off x="8774836" y="6351455"/>
              <a:ext cx="978996" cy="444492"/>
            </a:xfrm>
            <a:prstGeom prst="rect">
              <a:avLst/>
            </a:prstGeom>
          </p:spPr>
        </p:pic>
        <p:pic>
          <p:nvPicPr>
            <p:cNvPr id="69" name="Grafik 68">
              <a:extLst>
                <a:ext uri="{FF2B5EF4-FFF2-40B4-BE49-F238E27FC236}">
                  <a16:creationId xmlns:a16="http://schemas.microsoft.com/office/drawing/2014/main" id="{96746EA5-FAD6-43B2-AA47-A26BD749995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/>
            <a:stretch>
              <a:fillRect/>
            </a:stretch>
          </p:blipFill>
          <p:spPr>
            <a:xfrm>
              <a:off x="7861188" y="6408213"/>
              <a:ext cx="881634" cy="297023"/>
            </a:xfrm>
            <a:prstGeom prst="rect">
              <a:avLst/>
            </a:prstGeom>
          </p:spPr>
        </p:pic>
        <p:grpSp>
          <p:nvGrpSpPr>
            <p:cNvPr id="70" name="Gruppieren 69">
              <a:extLst>
                <a:ext uri="{FF2B5EF4-FFF2-40B4-BE49-F238E27FC236}">
                  <a16:creationId xmlns:a16="http://schemas.microsoft.com/office/drawing/2014/main" id="{BE52C480-6935-4512-986A-51255C399A68}"/>
                </a:ext>
              </a:extLst>
            </p:cNvPr>
            <p:cNvGrpSpPr/>
            <p:nvPr userDrawn="1"/>
          </p:nvGrpSpPr>
          <p:grpSpPr>
            <a:xfrm>
              <a:off x="10578905" y="6343930"/>
              <a:ext cx="1314362" cy="444493"/>
              <a:chOff x="9838786" y="6290912"/>
              <a:chExt cx="1539878" cy="509956"/>
            </a:xfrm>
          </p:grpSpPr>
          <p:sp>
            <p:nvSpPr>
              <p:cNvPr id="75" name="Flussdiagramm: Prozess 74">
                <a:extLst>
                  <a:ext uri="{FF2B5EF4-FFF2-40B4-BE49-F238E27FC236}">
                    <a16:creationId xmlns:a16="http://schemas.microsoft.com/office/drawing/2014/main" id="{85025CAB-5D40-4F52-8875-9C62D9E9D872}"/>
                  </a:ext>
                </a:extLst>
              </p:cNvPr>
              <p:cNvSpPr/>
              <p:nvPr userDrawn="1"/>
            </p:nvSpPr>
            <p:spPr>
              <a:xfrm>
                <a:off x="9838786" y="6290912"/>
                <a:ext cx="1539878" cy="509956"/>
              </a:xfrm>
              <a:prstGeom prst="flowChartProcess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sz="1800"/>
              </a:p>
            </p:txBody>
          </p:sp>
          <p:pic>
            <p:nvPicPr>
              <p:cNvPr id="76" name="Grafik 75">
                <a:extLst>
                  <a:ext uri="{FF2B5EF4-FFF2-40B4-BE49-F238E27FC236}">
                    <a16:creationId xmlns:a16="http://schemas.microsoft.com/office/drawing/2014/main" id="{1776E0E3-2E60-46C4-B461-87266619C8D5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9883452" y="6350468"/>
                <a:ext cx="1450546" cy="384936"/>
              </a:xfrm>
              <a:prstGeom prst="rect">
                <a:avLst/>
              </a:prstGeom>
            </p:spPr>
          </p:pic>
        </p:grpSp>
        <p:sp>
          <p:nvSpPr>
            <p:cNvPr id="71" name="Textfeld 70">
              <a:extLst>
                <a:ext uri="{FF2B5EF4-FFF2-40B4-BE49-F238E27FC236}">
                  <a16:creationId xmlns:a16="http://schemas.microsoft.com/office/drawing/2014/main" id="{921A5F4D-2436-41D0-9952-3205951F1AB6}"/>
                </a:ext>
              </a:extLst>
            </p:cNvPr>
            <p:cNvSpPr txBox="1"/>
            <p:nvPr userDrawn="1"/>
          </p:nvSpPr>
          <p:spPr>
            <a:xfrm>
              <a:off x="298733" y="6473481"/>
              <a:ext cx="32511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1200" dirty="0">
                  <a:latin typeface="Source Sans Pro" panose="020B0503030403020204" pitchFamily="34" charset="0"/>
                </a:rPr>
                <a:t>Eine Veranstaltung des</a:t>
              </a:r>
            </a:p>
          </p:txBody>
        </p:sp>
        <p:pic>
          <p:nvPicPr>
            <p:cNvPr id="72" name="Grafik 71">
              <a:extLst>
                <a:ext uri="{FF2B5EF4-FFF2-40B4-BE49-F238E27FC236}">
                  <a16:creationId xmlns:a16="http://schemas.microsoft.com/office/drawing/2014/main" id="{21779ABD-2907-40EE-A69C-CE63B6F2BA3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06297" y="6374655"/>
              <a:ext cx="979706" cy="391882"/>
            </a:xfrm>
            <a:prstGeom prst="rect">
              <a:avLst/>
            </a:prstGeom>
          </p:spPr>
        </p:pic>
        <p:sp>
          <p:nvSpPr>
            <p:cNvPr id="73" name="Textfeld 72">
              <a:extLst>
                <a:ext uri="{FF2B5EF4-FFF2-40B4-BE49-F238E27FC236}">
                  <a16:creationId xmlns:a16="http://schemas.microsoft.com/office/drawing/2014/main" id="{B284967C-EF04-4874-A40C-90C3C78979B8}"/>
                </a:ext>
              </a:extLst>
            </p:cNvPr>
            <p:cNvSpPr txBox="1"/>
            <p:nvPr userDrawn="1"/>
          </p:nvSpPr>
          <p:spPr>
            <a:xfrm>
              <a:off x="2880583" y="6460089"/>
              <a:ext cx="8261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1200" dirty="0" err="1">
                  <a:latin typeface="Source Sans Pro" panose="020B0503030403020204" pitchFamily="34" charset="0"/>
                </a:rPr>
                <a:t>hosted</a:t>
              </a:r>
              <a:r>
                <a:rPr lang="de-AT" sz="1200" dirty="0">
                  <a:latin typeface="Source Sans Pro" panose="020B0503030403020204" pitchFamily="34" charset="0"/>
                </a:rPr>
                <a:t> </a:t>
              </a:r>
              <a:r>
                <a:rPr lang="de-AT" sz="1200" dirty="0" err="1">
                  <a:latin typeface="Source Sans Pro" panose="020B0503030403020204" pitchFamily="34" charset="0"/>
                </a:rPr>
                <a:t>by</a:t>
              </a:r>
              <a:endParaRPr lang="de-AT" sz="1200" dirty="0">
                <a:latin typeface="Source Sans Pro" panose="020B0503030403020204" pitchFamily="34" charset="0"/>
              </a:endParaRPr>
            </a:p>
          </p:txBody>
        </p:sp>
        <p:pic>
          <p:nvPicPr>
            <p:cNvPr id="74" name="Grafik 73">
              <a:extLst>
                <a:ext uri="{FF2B5EF4-FFF2-40B4-BE49-F238E27FC236}">
                  <a16:creationId xmlns:a16="http://schemas.microsoft.com/office/drawing/2014/main" id="{03170B6F-2319-4363-A6C8-3B4B6952630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>
            <a:xfrm>
              <a:off x="3658691" y="6376342"/>
              <a:ext cx="978996" cy="444492"/>
            </a:xfrm>
            <a:prstGeom prst="rect">
              <a:avLst/>
            </a:prstGeom>
          </p:spPr>
        </p:pic>
      </p:grpSp>
      <p:sp>
        <p:nvSpPr>
          <p:cNvPr id="77" name="Textplatzhalter 6">
            <a:extLst>
              <a:ext uri="{FF2B5EF4-FFF2-40B4-BE49-F238E27FC236}">
                <a16:creationId xmlns:a16="http://schemas.microsoft.com/office/drawing/2014/main" id="{75A571BB-49EF-4D9E-877C-1D9887BFDDA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109787" y="2922364"/>
            <a:ext cx="6557135" cy="444493"/>
          </a:xfrm>
        </p:spPr>
        <p:txBody>
          <a:bodyPr>
            <a:noAutofit/>
          </a:bodyPr>
          <a:lstStyle>
            <a:lvl1pPr marL="0" indent="0">
              <a:buNone/>
              <a:defRPr sz="4000">
                <a:latin typeface="Source Sans Pro" panose="020B0503030403020204" pitchFamily="34" charset="0"/>
              </a:defRPr>
            </a:lvl1pPr>
          </a:lstStyle>
          <a:p>
            <a:pPr lvl="0"/>
            <a:r>
              <a:rPr lang="de-DE" dirty="0"/>
              <a:t>Impulsvortrag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54C9C71F-CC47-45A0-BC00-62139F63E1A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109787" y="3537685"/>
            <a:ext cx="5046386" cy="4445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Source Sans Pro" panose="020B0503030403020204" pitchFamily="34" charset="0"/>
              </a:defRPr>
            </a:lvl1pPr>
          </a:lstStyle>
          <a:p>
            <a:pPr lvl="0"/>
            <a:r>
              <a:rPr lang="de-DE" dirty="0"/>
              <a:t>Name Vortragende*r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455881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88FECE71-AC80-4824-9060-EBAE9CD1A60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00" b="4014"/>
          <a:stretch/>
        </p:blipFill>
        <p:spPr>
          <a:xfrm>
            <a:off x="0" y="0"/>
            <a:ext cx="12191999" cy="6857999"/>
          </a:xfrm>
          <a:prstGeom prst="rect">
            <a:avLst/>
          </a:prstGeom>
        </p:spPr>
      </p:pic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63F608D-AD67-46A0-9C15-638D84DBB1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Source Sans Pro" panose="020B0503030403020204" pitchFamily="34" charset="0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C260A8F-9721-499A-BFA9-7E8CB3183F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>
            <a:lvl1pPr>
              <a:defRPr>
                <a:latin typeface="Source Sans Pro" panose="020B0503030403020204" pitchFamily="34" charset="0"/>
              </a:defRPr>
            </a:lvl1pPr>
            <a:lvl2pPr>
              <a:defRPr>
                <a:latin typeface="Source Sans Pro" panose="020B0503030403020204" pitchFamily="34" charset="0"/>
              </a:defRPr>
            </a:lvl2pPr>
            <a:lvl3pPr>
              <a:defRPr>
                <a:latin typeface="Source Sans Pro" panose="020B0503030403020204" pitchFamily="34" charset="0"/>
              </a:defRPr>
            </a:lvl3pPr>
            <a:lvl4pPr>
              <a:defRPr>
                <a:latin typeface="Source Sans Pro" panose="020B0503030403020204" pitchFamily="34" charset="0"/>
              </a:defRPr>
            </a:lvl4pPr>
            <a:lvl5pPr>
              <a:defRPr>
                <a:latin typeface="Source Sans Pro" panose="020B0503030403020204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9707687-D6A0-4F65-A9E7-6AAD08C6CC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Source Sans Pro" panose="020B0503030403020204" pitchFamily="34" charset="0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D5E1723B-DABA-432A-ABCA-0412758B8C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>
            <a:lvl1pPr>
              <a:defRPr>
                <a:latin typeface="Source Sans Pro" panose="020B0503030403020204" pitchFamily="34" charset="0"/>
              </a:defRPr>
            </a:lvl1pPr>
            <a:lvl2pPr>
              <a:defRPr>
                <a:latin typeface="Source Sans Pro" panose="020B0503030403020204" pitchFamily="34" charset="0"/>
              </a:defRPr>
            </a:lvl2pPr>
            <a:lvl3pPr>
              <a:defRPr>
                <a:latin typeface="Source Sans Pro" panose="020B0503030403020204" pitchFamily="34" charset="0"/>
              </a:defRPr>
            </a:lvl3pPr>
            <a:lvl4pPr>
              <a:defRPr>
                <a:latin typeface="Source Sans Pro" panose="020B0503030403020204" pitchFamily="34" charset="0"/>
              </a:defRPr>
            </a:lvl4pPr>
            <a:lvl5pPr>
              <a:defRPr>
                <a:latin typeface="Source Sans Pro" panose="020B0503030403020204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3AA22C68-DEE5-429A-ACE9-18A4311604B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982200" y="145956"/>
            <a:ext cx="2103731" cy="1108723"/>
          </a:xfrm>
          <a:prstGeom prst="rect">
            <a:avLst/>
          </a:prstGeom>
        </p:spPr>
      </p:pic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1D5DCE35-80C3-4D84-A35D-D6590DFA6A50}"/>
              </a:ext>
            </a:extLst>
          </p:cNvPr>
          <p:cNvGrpSpPr/>
          <p:nvPr userDrawn="1"/>
        </p:nvGrpSpPr>
        <p:grpSpPr>
          <a:xfrm>
            <a:off x="298733" y="6343930"/>
            <a:ext cx="11594534" cy="476904"/>
            <a:chOff x="298733" y="6343930"/>
            <a:chExt cx="11594534" cy="476904"/>
          </a:xfrm>
        </p:grpSpPr>
        <p:pic>
          <p:nvPicPr>
            <p:cNvPr id="22" name="Grafik 21">
              <a:extLst>
                <a:ext uri="{FF2B5EF4-FFF2-40B4-BE49-F238E27FC236}">
                  <a16:creationId xmlns:a16="http://schemas.microsoft.com/office/drawing/2014/main" id="{A26ED8B1-B32E-4B85-98F4-FCC74E85E49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9798066" y="6386291"/>
              <a:ext cx="484284" cy="368608"/>
            </a:xfrm>
            <a:prstGeom prst="rect">
              <a:avLst/>
            </a:prstGeom>
          </p:spPr>
        </p:pic>
        <p:pic>
          <p:nvPicPr>
            <p:cNvPr id="23" name="Grafik 22">
              <a:extLst>
                <a:ext uri="{FF2B5EF4-FFF2-40B4-BE49-F238E27FC236}">
                  <a16:creationId xmlns:a16="http://schemas.microsoft.com/office/drawing/2014/main" id="{CB9361DF-AF52-448F-8FC7-795F0AEFC3E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>
            <a:xfrm>
              <a:off x="8774836" y="6351455"/>
              <a:ext cx="978996" cy="444492"/>
            </a:xfrm>
            <a:prstGeom prst="rect">
              <a:avLst/>
            </a:prstGeom>
          </p:spPr>
        </p:pic>
        <p:pic>
          <p:nvPicPr>
            <p:cNvPr id="24" name="Grafik 23">
              <a:extLst>
                <a:ext uri="{FF2B5EF4-FFF2-40B4-BE49-F238E27FC236}">
                  <a16:creationId xmlns:a16="http://schemas.microsoft.com/office/drawing/2014/main" id="{637FA47E-CD49-4450-8115-CB73A42F2E3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>
            <a:xfrm>
              <a:off x="7861188" y="6408213"/>
              <a:ext cx="881634" cy="297023"/>
            </a:xfrm>
            <a:prstGeom prst="rect">
              <a:avLst/>
            </a:prstGeom>
          </p:spPr>
        </p:pic>
        <p:grpSp>
          <p:nvGrpSpPr>
            <p:cNvPr id="25" name="Gruppieren 24">
              <a:extLst>
                <a:ext uri="{FF2B5EF4-FFF2-40B4-BE49-F238E27FC236}">
                  <a16:creationId xmlns:a16="http://schemas.microsoft.com/office/drawing/2014/main" id="{77DEC282-3B35-4F02-B379-1B81521BA363}"/>
                </a:ext>
              </a:extLst>
            </p:cNvPr>
            <p:cNvGrpSpPr/>
            <p:nvPr userDrawn="1"/>
          </p:nvGrpSpPr>
          <p:grpSpPr>
            <a:xfrm>
              <a:off x="10578905" y="6343930"/>
              <a:ext cx="1314362" cy="444493"/>
              <a:chOff x="9838786" y="6290912"/>
              <a:chExt cx="1539878" cy="509956"/>
            </a:xfrm>
          </p:grpSpPr>
          <p:sp>
            <p:nvSpPr>
              <p:cNvPr id="30" name="Flussdiagramm: Prozess 29">
                <a:extLst>
                  <a:ext uri="{FF2B5EF4-FFF2-40B4-BE49-F238E27FC236}">
                    <a16:creationId xmlns:a16="http://schemas.microsoft.com/office/drawing/2014/main" id="{1EBF3338-8324-4318-841A-1F029CAE01C3}"/>
                  </a:ext>
                </a:extLst>
              </p:cNvPr>
              <p:cNvSpPr/>
              <p:nvPr userDrawn="1"/>
            </p:nvSpPr>
            <p:spPr>
              <a:xfrm>
                <a:off x="9838786" y="6290912"/>
                <a:ext cx="1539878" cy="509956"/>
              </a:xfrm>
              <a:prstGeom prst="flowChartProcess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sz="1800"/>
              </a:p>
            </p:txBody>
          </p:sp>
          <p:pic>
            <p:nvPicPr>
              <p:cNvPr id="31" name="Grafik 30">
                <a:extLst>
                  <a:ext uri="{FF2B5EF4-FFF2-40B4-BE49-F238E27FC236}">
                    <a16:creationId xmlns:a16="http://schemas.microsoft.com/office/drawing/2014/main" id="{0B602D43-2C64-4477-A2A8-82260B7B6782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9883452" y="6350468"/>
                <a:ext cx="1450546" cy="384936"/>
              </a:xfrm>
              <a:prstGeom prst="rect">
                <a:avLst/>
              </a:prstGeom>
            </p:spPr>
          </p:pic>
        </p:grpSp>
        <p:sp>
          <p:nvSpPr>
            <p:cNvPr id="26" name="Textfeld 25">
              <a:extLst>
                <a:ext uri="{FF2B5EF4-FFF2-40B4-BE49-F238E27FC236}">
                  <a16:creationId xmlns:a16="http://schemas.microsoft.com/office/drawing/2014/main" id="{060E3FF9-9705-4842-807C-D138E4DF535D}"/>
                </a:ext>
              </a:extLst>
            </p:cNvPr>
            <p:cNvSpPr txBox="1"/>
            <p:nvPr userDrawn="1"/>
          </p:nvSpPr>
          <p:spPr>
            <a:xfrm>
              <a:off x="298733" y="6473481"/>
              <a:ext cx="32511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1200" dirty="0">
                  <a:latin typeface="Source Sans Pro" panose="020B0503030403020204" pitchFamily="34" charset="0"/>
                </a:rPr>
                <a:t>Eine Veranstaltung des</a:t>
              </a:r>
            </a:p>
          </p:txBody>
        </p:sp>
        <p:pic>
          <p:nvPicPr>
            <p:cNvPr id="27" name="Grafik 26">
              <a:extLst>
                <a:ext uri="{FF2B5EF4-FFF2-40B4-BE49-F238E27FC236}">
                  <a16:creationId xmlns:a16="http://schemas.microsoft.com/office/drawing/2014/main" id="{46EE2272-860E-40B5-9B9A-5E2D5C89F6C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06297" y="6374655"/>
              <a:ext cx="979706" cy="391882"/>
            </a:xfrm>
            <a:prstGeom prst="rect">
              <a:avLst/>
            </a:prstGeom>
          </p:spPr>
        </p:pic>
        <p:sp>
          <p:nvSpPr>
            <p:cNvPr id="28" name="Textfeld 27">
              <a:extLst>
                <a:ext uri="{FF2B5EF4-FFF2-40B4-BE49-F238E27FC236}">
                  <a16:creationId xmlns:a16="http://schemas.microsoft.com/office/drawing/2014/main" id="{A1F70673-58DE-402F-AAC2-41702C89EC2F}"/>
                </a:ext>
              </a:extLst>
            </p:cNvPr>
            <p:cNvSpPr txBox="1"/>
            <p:nvPr userDrawn="1"/>
          </p:nvSpPr>
          <p:spPr>
            <a:xfrm>
              <a:off x="2880583" y="6460089"/>
              <a:ext cx="8261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1200" dirty="0" err="1">
                  <a:latin typeface="Source Sans Pro" panose="020B0503030403020204" pitchFamily="34" charset="0"/>
                </a:rPr>
                <a:t>hosted</a:t>
              </a:r>
              <a:r>
                <a:rPr lang="de-AT" sz="1200" dirty="0">
                  <a:latin typeface="Source Sans Pro" panose="020B0503030403020204" pitchFamily="34" charset="0"/>
                </a:rPr>
                <a:t> </a:t>
              </a:r>
              <a:r>
                <a:rPr lang="de-AT" sz="1200" dirty="0" err="1">
                  <a:latin typeface="Source Sans Pro" panose="020B0503030403020204" pitchFamily="34" charset="0"/>
                </a:rPr>
                <a:t>by</a:t>
              </a:r>
              <a:endParaRPr lang="de-AT" sz="1200" dirty="0">
                <a:latin typeface="Source Sans Pro" panose="020B0503030403020204" pitchFamily="34" charset="0"/>
              </a:endParaRPr>
            </a:p>
          </p:txBody>
        </p:sp>
        <p:pic>
          <p:nvPicPr>
            <p:cNvPr id="29" name="Grafik 28">
              <a:extLst>
                <a:ext uri="{FF2B5EF4-FFF2-40B4-BE49-F238E27FC236}">
                  <a16:creationId xmlns:a16="http://schemas.microsoft.com/office/drawing/2014/main" id="{5F79E760-55F9-43B8-8243-AE7A488F957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>
            <a:xfrm>
              <a:off x="3658691" y="6376342"/>
              <a:ext cx="978996" cy="444492"/>
            </a:xfrm>
            <a:prstGeom prst="rect">
              <a:avLst/>
            </a:prstGeom>
          </p:spPr>
        </p:pic>
      </p:grpSp>
      <p:sp>
        <p:nvSpPr>
          <p:cNvPr id="32" name="Textplatzhalter 8">
            <a:extLst>
              <a:ext uri="{FF2B5EF4-FFF2-40B4-BE49-F238E27FC236}">
                <a16:creationId xmlns:a16="http://schemas.microsoft.com/office/drawing/2014/main" id="{71AC5167-CD02-44BD-8DB1-BF684BE8CC7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47995" y="308423"/>
            <a:ext cx="10066338" cy="406320"/>
          </a:xfrm>
        </p:spPr>
        <p:txBody>
          <a:bodyPr>
            <a:noAutofit/>
          </a:bodyPr>
          <a:lstStyle>
            <a:lvl1pPr marL="0" indent="0">
              <a:buNone/>
              <a:defRPr sz="1800">
                <a:latin typeface="Source Sans Pro" panose="020B0503030403020204" pitchFamily="34" charset="0"/>
              </a:defRPr>
            </a:lvl1pPr>
          </a:lstStyle>
          <a:p>
            <a:pPr lvl="0"/>
            <a:r>
              <a:rPr lang="de-DE" dirty="0"/>
              <a:t>Platzhaltertext</a:t>
            </a:r>
          </a:p>
        </p:txBody>
      </p:sp>
    </p:spTree>
    <p:extLst>
      <p:ext uri="{BB962C8B-B14F-4D97-AF65-F5344CB8AC3E}">
        <p14:creationId xmlns:p14="http://schemas.microsoft.com/office/powerpoint/2010/main" val="4211071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E4DB0C9-9A78-4CB1-B76A-35A472DBDB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A5CECAB-650F-4D07-BA48-4CAD2D5CF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25927AC-5FDF-4D87-AC00-A8FB69CC04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5B1DE-A359-4A93-B159-57D405FB88AE}" type="datetimeFigureOut">
              <a:rPr lang="de-AT" smtClean="0"/>
              <a:t>14.02.2024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AD7DE5F-6CD6-4EA8-935F-B7D2156C63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39E210-12C5-4E2C-BA7A-BFFCF25C75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52263C-F58C-41EC-8CE1-F8A6AE875B8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54677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2" r:id="rId2"/>
    <p:sldLayoutId id="2147483661" r:id="rId3"/>
    <p:sldLayoutId id="2147483677" r:id="rId4"/>
    <p:sldLayoutId id="2147483666" r:id="rId5"/>
    <p:sldLayoutId id="2147483672" r:id="rId6"/>
    <p:sldLayoutId id="2147483676" r:id="rId7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39445CC-4666-4CD3-92E6-F9155BE2991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AT" dirty="0"/>
              <a:t>Überblick zu Begleitprozess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4DB8632E-F469-4A50-A895-F09FB3BB06EF}"/>
              </a:ext>
            </a:extLst>
          </p:cNvPr>
          <p:cNvSpPr txBox="1"/>
          <p:nvPr/>
        </p:nvSpPr>
        <p:spPr>
          <a:xfrm>
            <a:off x="127068" y="1809946"/>
            <a:ext cx="2617991" cy="4339092"/>
          </a:xfrm>
          <a:prstGeom prst="rect">
            <a:avLst/>
          </a:prstGeom>
          <a:noFill/>
          <a:ln w="19050">
            <a:solidFill>
              <a:srgbClr val="6E8689"/>
            </a:solidFill>
          </a:ln>
        </p:spPr>
        <p:txBody>
          <a:bodyPr wrap="square" rtlCol="0">
            <a:noAutofit/>
          </a:bodyPr>
          <a:lstStyle/>
          <a:p>
            <a:pPr marL="179388" indent="-179388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de-AT" sz="1400" dirty="0"/>
              <a:t>Projektbeschreibung anhand von Leitfragen (auf Basis Min.-Requirements-Sheet)</a:t>
            </a:r>
          </a:p>
          <a:p>
            <a:pPr marL="179388" indent="-179388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de-AT" sz="1400" dirty="0"/>
              <a:t>Pilotprojektauswahl (Punkte pro Universität)</a:t>
            </a:r>
          </a:p>
          <a:p>
            <a:pPr marL="179388" indent="-179388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de-DE" sz="1400" dirty="0"/>
              <a:t>Wiki-Arbeitsplattform inkl. Projektplattform</a:t>
            </a:r>
          </a:p>
          <a:p>
            <a:pPr marL="179388" indent="-179388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de-DE" sz="1400" dirty="0"/>
              <a:t>2 x Vorbereitungstermin Teilnehmer*innen: Ziele, Ablauf, „How to use Projektplattform“</a:t>
            </a:r>
          </a:p>
          <a:p>
            <a:pPr marL="179388" indent="-179388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de-DE" sz="1400" dirty="0"/>
              <a:t>1 x Vorbereitungstermin Moderation Open Space: Ziele, Ablauf, Rolle Moderation, Materialien und Support</a:t>
            </a:r>
          </a:p>
          <a:p>
            <a:pPr marL="179388" indent="-179388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de-DE" sz="1400" dirty="0"/>
              <a:t>Klärung Angebote für Umsetzungsphase</a:t>
            </a:r>
          </a:p>
          <a:p>
            <a:pPr marL="179388" indent="-179388">
              <a:spcAft>
                <a:spcPts val="900"/>
              </a:spcAft>
              <a:buFont typeface="Arial" panose="020B0604020202020204" pitchFamily="34" charset="0"/>
              <a:buChar char="•"/>
            </a:pPr>
            <a:endParaRPr lang="de-DE" sz="1400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F21627FC-C4D0-481A-9A33-C56BA91D17F7}"/>
              </a:ext>
            </a:extLst>
          </p:cNvPr>
          <p:cNvSpPr txBox="1"/>
          <p:nvPr/>
        </p:nvSpPr>
        <p:spPr>
          <a:xfrm>
            <a:off x="2858546" y="1809946"/>
            <a:ext cx="1939697" cy="4374038"/>
          </a:xfrm>
          <a:prstGeom prst="rect">
            <a:avLst/>
          </a:prstGeom>
          <a:noFill/>
          <a:ln w="19050">
            <a:solidFill>
              <a:srgbClr val="6E8689"/>
            </a:solidFill>
          </a:ln>
        </p:spPr>
        <p:txBody>
          <a:bodyPr wrap="square" rtlCol="0">
            <a:noAutofit/>
          </a:bodyPr>
          <a:lstStyle/>
          <a:p>
            <a:pPr marL="179388" indent="-179388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de-AT" sz="1400" dirty="0"/>
              <a:t>Transparente Darstellung des (Begleit-) Prozesses</a:t>
            </a:r>
          </a:p>
          <a:p>
            <a:pPr marL="179388" indent="-179388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de-DE" sz="1400" dirty="0"/>
              <a:t>Open Space - Moderationssupport anhand von Leitfragen</a:t>
            </a:r>
          </a:p>
          <a:p>
            <a:pPr marL="179388" indent="-179388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de-DE" sz="1400" dirty="0"/>
              <a:t>Ergebnispräsentation mittels „Harvester-Template“ </a:t>
            </a:r>
          </a:p>
          <a:p>
            <a:pPr marL="179388" indent="-179388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de-DE" sz="1400" dirty="0"/>
              <a:t>Abfrage in Open Spaces: Bedarf für weiterführende Begleitung (Umsetzung nach Möglichkeit z.B. Angebote aus HIC-up, von Unis,...)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8DE3AE7F-E1B7-4520-A57A-D49F9278C4C5}"/>
              </a:ext>
            </a:extLst>
          </p:cNvPr>
          <p:cNvSpPr txBox="1"/>
          <p:nvPr/>
        </p:nvSpPr>
        <p:spPr>
          <a:xfrm>
            <a:off x="4911730" y="1809946"/>
            <a:ext cx="5278872" cy="4374038"/>
          </a:xfrm>
          <a:prstGeom prst="rect">
            <a:avLst/>
          </a:prstGeom>
          <a:noFill/>
          <a:ln w="19050">
            <a:solidFill>
              <a:srgbClr val="6E8689"/>
            </a:solidFill>
          </a:ln>
        </p:spPr>
        <p:txBody>
          <a:bodyPr wrap="square" numCol="1" spcCol="288000" rtlCol="0">
            <a:noAutofit/>
          </a:bodyPr>
          <a:lstStyle/>
          <a:p>
            <a:pPr>
              <a:spcAft>
                <a:spcPts val="600"/>
              </a:spcAft>
            </a:pPr>
            <a:r>
              <a:rPr lang="de-AT" sz="1400" b="1" dirty="0"/>
              <a:t>Pilotprojekt:</a:t>
            </a:r>
          </a:p>
          <a:p>
            <a:pPr marL="179388" indent="-179388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AT" sz="1400" b="1" i="1" dirty="0"/>
              <a:t>20.3.: </a:t>
            </a:r>
            <a:r>
              <a:rPr lang="de-AT" sz="1400" dirty="0"/>
              <a:t>gemeinsames KickOff </a:t>
            </a:r>
            <a:r>
              <a:rPr lang="de-AT" sz="1400"/>
              <a:t>(online) </a:t>
            </a:r>
            <a:r>
              <a:rPr lang="de-AT" sz="1400" dirty="0"/>
              <a:t>und Umsetzungscoaching nach Bedarf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de-AT" sz="1400" b="1" i="1" dirty="0" err="1"/>
              <a:t>tbd</a:t>
            </a:r>
            <a:r>
              <a:rPr lang="de-AT" sz="1400" b="1" i="1" dirty="0"/>
              <a:t>:. </a:t>
            </a:r>
            <a:r>
              <a:rPr lang="de-AT" sz="1400" dirty="0"/>
              <a:t>Barcamp - nach Bedarf</a:t>
            </a:r>
          </a:p>
          <a:p>
            <a:pPr marL="358775" lvl="1">
              <a:spcAft>
                <a:spcPts val="300"/>
              </a:spcAft>
            </a:pPr>
            <a:r>
              <a:rPr lang="de-AT" sz="1400" dirty="0"/>
              <a:t>a) Konkretisierung, Scoping oder b) Click Dummy testen (nach Design Sprint)</a:t>
            </a:r>
          </a:p>
          <a:p>
            <a:pPr marL="179388" indent="-179388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AT" sz="1400" b="1" i="1" dirty="0"/>
              <a:t>24.4.: </a:t>
            </a:r>
            <a:r>
              <a:rPr lang="de-AT" sz="1400" dirty="0"/>
              <a:t>Teilnahme an Lean </a:t>
            </a:r>
            <a:r>
              <a:rPr lang="de-AT" sz="1400" dirty="0" err="1"/>
              <a:t>Cafe</a:t>
            </a:r>
            <a:r>
              <a:rPr lang="de-AT" sz="1400" dirty="0"/>
              <a:t> (6-wöchentliche Termine via ZOOM)</a:t>
            </a:r>
            <a:endParaRPr lang="de-AT" sz="1400" b="1" i="1" dirty="0"/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de-DE" sz="1400" b="1" i="1" dirty="0"/>
              <a:t>7.10.-10.10.:</a:t>
            </a:r>
            <a:r>
              <a:rPr lang="de-DE" sz="1400" dirty="0"/>
              <a:t> Design Sprint</a:t>
            </a:r>
          </a:p>
          <a:p>
            <a:pPr marL="360363" lvl="1">
              <a:spcAft>
                <a:spcPts val="300"/>
              </a:spcAft>
            </a:pPr>
            <a:r>
              <a:rPr lang="de-DE" sz="1400" dirty="0"/>
              <a:t>Format ausprobieren, Click Dummy mit User-Einbindung</a:t>
            </a:r>
          </a:p>
          <a:p>
            <a:pPr marL="188913" indent="-188913">
              <a:buFont typeface="Arial" panose="020B0604020202020204" pitchFamily="34" charset="0"/>
              <a:buChar char="•"/>
            </a:pPr>
            <a:r>
              <a:rPr lang="de-AT" sz="1400" dirty="0"/>
              <a:t>Gemeinsame Bearbeitung auf Wiki-Plattform</a:t>
            </a:r>
          </a:p>
          <a:p>
            <a:endParaRPr lang="de-AT" sz="2000" dirty="0"/>
          </a:p>
          <a:p>
            <a:pPr>
              <a:spcAft>
                <a:spcPts val="900"/>
              </a:spcAft>
            </a:pPr>
            <a:r>
              <a:rPr lang="de-AT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andere „Short-List-Projekte“ bzw. Kooperationen aus Open Space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de-AT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Lean-</a:t>
            </a:r>
            <a:r>
              <a:rPr lang="de-AT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Cafe</a:t>
            </a:r>
            <a:r>
              <a:rPr lang="de-AT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:</a:t>
            </a:r>
          </a:p>
          <a:p>
            <a:pPr marL="358775" lvl="1"/>
            <a:r>
              <a:rPr lang="de-AT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Vernetzung, Marketplace für Unterstützungsanfragen/-angebote, Austausch zu Calls - wo würde was wie reinpassen, ....)</a:t>
            </a:r>
          </a:p>
          <a:p>
            <a:pPr marL="179388" lvl="1" indent="-179388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AT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Punktueller Support zu Bedarfen wo möglich (HIC-up, ...)</a:t>
            </a:r>
          </a:p>
          <a:p>
            <a:pPr marL="179388" lvl="1" indent="-179388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AT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Transparenter Status auf Wiki-Projektplattform</a:t>
            </a:r>
            <a:endParaRPr lang="de-DE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179388" lvl="1" indent="-179388" algn="r">
              <a:buFont typeface="Arial" panose="020B0604020202020204" pitchFamily="34" charset="0"/>
              <a:buChar char="•"/>
            </a:pPr>
            <a:endParaRPr lang="de-AT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D64C01AE-3293-4632-B3A6-4435F5866852}"/>
              </a:ext>
            </a:extLst>
          </p:cNvPr>
          <p:cNvGrpSpPr/>
          <p:nvPr/>
        </p:nvGrpSpPr>
        <p:grpSpPr>
          <a:xfrm>
            <a:off x="70506" y="1249955"/>
            <a:ext cx="11994427" cy="538928"/>
            <a:chOff x="61190" y="573969"/>
            <a:chExt cx="11994427" cy="538928"/>
          </a:xfrm>
        </p:grpSpPr>
        <p:grpSp>
          <p:nvGrpSpPr>
            <p:cNvPr id="9" name="Gruppieren 8">
              <a:extLst>
                <a:ext uri="{FF2B5EF4-FFF2-40B4-BE49-F238E27FC236}">
                  <a16:creationId xmlns:a16="http://schemas.microsoft.com/office/drawing/2014/main" id="{385222EF-AE42-49F9-9B2C-16181D879F3B}"/>
                </a:ext>
              </a:extLst>
            </p:cNvPr>
            <p:cNvGrpSpPr/>
            <p:nvPr/>
          </p:nvGrpSpPr>
          <p:grpSpPr>
            <a:xfrm>
              <a:off x="61190" y="574502"/>
              <a:ext cx="11633812" cy="538395"/>
              <a:chOff x="436294" y="1158963"/>
              <a:chExt cx="11633812" cy="538395"/>
            </a:xfrm>
          </p:grpSpPr>
          <p:sp>
            <p:nvSpPr>
              <p:cNvPr id="10" name="Rechteck 9">
                <a:extLst>
                  <a:ext uri="{FF2B5EF4-FFF2-40B4-BE49-F238E27FC236}">
                    <a16:creationId xmlns:a16="http://schemas.microsoft.com/office/drawing/2014/main" id="{DEEE0516-7339-4257-A549-00B5F7A732F5}"/>
                  </a:ext>
                </a:extLst>
              </p:cNvPr>
              <p:cNvSpPr/>
              <p:nvPr/>
            </p:nvSpPr>
            <p:spPr>
              <a:xfrm>
                <a:off x="436294" y="1180560"/>
                <a:ext cx="11633812" cy="516798"/>
              </a:xfrm>
              <a:prstGeom prst="rect">
                <a:avLst/>
              </a:prstGeom>
              <a:noFill/>
            </p:spPr>
          </p:sp>
          <p:sp>
            <p:nvSpPr>
              <p:cNvPr id="11" name="Freihandform: Form 10">
                <a:extLst>
                  <a:ext uri="{FF2B5EF4-FFF2-40B4-BE49-F238E27FC236}">
                    <a16:creationId xmlns:a16="http://schemas.microsoft.com/office/drawing/2014/main" id="{95CF1443-5537-41E4-86C0-5B07AAEC10B3}"/>
                  </a:ext>
                </a:extLst>
              </p:cNvPr>
              <p:cNvSpPr/>
              <p:nvPr/>
            </p:nvSpPr>
            <p:spPr>
              <a:xfrm>
                <a:off x="497397" y="1159497"/>
                <a:ext cx="2674553" cy="516798"/>
              </a:xfrm>
              <a:custGeom>
                <a:avLst/>
                <a:gdLst>
                  <a:gd name="connsiteX0" fmla="*/ 0 w 3319604"/>
                  <a:gd name="connsiteY0" fmla="*/ 0 h 516798"/>
                  <a:gd name="connsiteX1" fmla="*/ 3061205 w 3319604"/>
                  <a:gd name="connsiteY1" fmla="*/ 0 h 516798"/>
                  <a:gd name="connsiteX2" fmla="*/ 3319604 w 3319604"/>
                  <a:gd name="connsiteY2" fmla="*/ 258399 h 516798"/>
                  <a:gd name="connsiteX3" fmla="*/ 3061205 w 3319604"/>
                  <a:gd name="connsiteY3" fmla="*/ 516798 h 516798"/>
                  <a:gd name="connsiteX4" fmla="*/ 0 w 3319604"/>
                  <a:gd name="connsiteY4" fmla="*/ 516798 h 516798"/>
                  <a:gd name="connsiteX5" fmla="*/ 258399 w 3319604"/>
                  <a:gd name="connsiteY5" fmla="*/ 258399 h 516798"/>
                  <a:gd name="connsiteX6" fmla="*/ 0 w 3319604"/>
                  <a:gd name="connsiteY6" fmla="*/ 0 h 516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19604" h="516798">
                    <a:moveTo>
                      <a:pt x="0" y="0"/>
                    </a:moveTo>
                    <a:lnTo>
                      <a:pt x="3061205" y="0"/>
                    </a:lnTo>
                    <a:lnTo>
                      <a:pt x="3319604" y="258399"/>
                    </a:lnTo>
                    <a:lnTo>
                      <a:pt x="3061205" y="516798"/>
                    </a:lnTo>
                    <a:lnTo>
                      <a:pt x="0" y="516798"/>
                    </a:lnTo>
                    <a:lnTo>
                      <a:pt x="258399" y="25839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E8689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330408" tIns="24003" rIns="282402" bIns="24003" numCol="1" spcCol="1270" anchor="ctr" anchorCtr="0">
                <a:noAutofit/>
              </a:bodyPr>
              <a:lstStyle/>
              <a:p>
                <a:pPr marL="0" lvl="0" indent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ts val="0"/>
                  </a:spcAft>
                  <a:buNone/>
                </a:pPr>
                <a:r>
                  <a:rPr lang="de-AT" sz="1800" b="1" kern="1200" dirty="0"/>
                  <a:t>Vorbereitend</a:t>
                </a:r>
              </a:p>
              <a:p>
                <a:pPr marL="0" lvl="0" indent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de-AT" sz="1200" b="0" kern="1200" dirty="0"/>
                  <a:t>12/2023 - 2/2024</a:t>
                </a:r>
                <a:endParaRPr lang="de-DE" sz="1200" b="0" kern="1200" dirty="0"/>
              </a:p>
            </p:txBody>
          </p:sp>
          <p:sp>
            <p:nvSpPr>
              <p:cNvPr id="12" name="Freihandform: Form 11">
                <a:extLst>
                  <a:ext uri="{FF2B5EF4-FFF2-40B4-BE49-F238E27FC236}">
                    <a16:creationId xmlns:a16="http://schemas.microsoft.com/office/drawing/2014/main" id="{564BC27D-66A1-4C39-A2CF-A20A921FF202}"/>
                  </a:ext>
                </a:extLst>
              </p:cNvPr>
              <p:cNvSpPr/>
              <p:nvPr/>
            </p:nvSpPr>
            <p:spPr>
              <a:xfrm>
                <a:off x="3153632" y="1159497"/>
                <a:ext cx="2081099" cy="516798"/>
              </a:xfrm>
              <a:custGeom>
                <a:avLst/>
                <a:gdLst>
                  <a:gd name="connsiteX0" fmla="*/ 0 w 2569956"/>
                  <a:gd name="connsiteY0" fmla="*/ 0 h 516798"/>
                  <a:gd name="connsiteX1" fmla="*/ 2311557 w 2569956"/>
                  <a:gd name="connsiteY1" fmla="*/ 0 h 516798"/>
                  <a:gd name="connsiteX2" fmla="*/ 2569956 w 2569956"/>
                  <a:gd name="connsiteY2" fmla="*/ 258399 h 516798"/>
                  <a:gd name="connsiteX3" fmla="*/ 2311557 w 2569956"/>
                  <a:gd name="connsiteY3" fmla="*/ 516798 h 516798"/>
                  <a:gd name="connsiteX4" fmla="*/ 0 w 2569956"/>
                  <a:gd name="connsiteY4" fmla="*/ 516798 h 516798"/>
                  <a:gd name="connsiteX5" fmla="*/ 258399 w 2569956"/>
                  <a:gd name="connsiteY5" fmla="*/ 258399 h 516798"/>
                  <a:gd name="connsiteX6" fmla="*/ 0 w 2569956"/>
                  <a:gd name="connsiteY6" fmla="*/ 0 h 516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69956" h="516798">
                    <a:moveTo>
                      <a:pt x="0" y="0"/>
                    </a:moveTo>
                    <a:lnTo>
                      <a:pt x="2311557" y="0"/>
                    </a:lnTo>
                    <a:lnTo>
                      <a:pt x="2569956" y="258399"/>
                    </a:lnTo>
                    <a:lnTo>
                      <a:pt x="2311557" y="516798"/>
                    </a:lnTo>
                    <a:lnTo>
                      <a:pt x="0" y="516798"/>
                    </a:lnTo>
                    <a:lnTo>
                      <a:pt x="258399" y="25839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E8689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330408" tIns="24003" rIns="282402" bIns="24003" numCol="1" spcCol="1270" anchor="ctr" anchorCtr="0">
                <a:noAutofit/>
              </a:bodyPr>
              <a:lstStyle/>
              <a:p>
                <a:pPr marL="0" lvl="0" indent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ts val="0"/>
                  </a:spcAft>
                  <a:buNone/>
                </a:pPr>
                <a:r>
                  <a:rPr lang="de-AT" sz="1800" b="1" kern="1200" dirty="0">
                    <a:solidFill>
                      <a:prstClr val="white"/>
                    </a:solidFill>
                    <a:latin typeface="Calibri" panose="020F0502020204030204"/>
                    <a:ea typeface="+mn-ea"/>
                    <a:cs typeface="+mn-cs"/>
                  </a:rPr>
                  <a:t>vor Ort</a:t>
                </a:r>
              </a:p>
              <a:p>
                <a:pPr marL="0"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de-DE" sz="1200" b="0" kern="1200" dirty="0">
                    <a:solidFill>
                      <a:prstClr val="white"/>
                    </a:solidFill>
                    <a:latin typeface="Calibri" panose="020F0502020204030204"/>
                    <a:ea typeface="+mn-ea"/>
                    <a:cs typeface="+mn-cs"/>
                  </a:rPr>
                  <a:t>28.-29.2.2024</a:t>
                </a:r>
              </a:p>
            </p:txBody>
          </p:sp>
          <p:sp>
            <p:nvSpPr>
              <p:cNvPr id="13" name="Freihandform: Form 12">
                <a:extLst>
                  <a:ext uri="{FF2B5EF4-FFF2-40B4-BE49-F238E27FC236}">
                    <a16:creationId xmlns:a16="http://schemas.microsoft.com/office/drawing/2014/main" id="{F923A9ED-423D-4A7B-B0BC-0D7456451D2F}"/>
                  </a:ext>
                </a:extLst>
              </p:cNvPr>
              <p:cNvSpPr/>
              <p:nvPr/>
            </p:nvSpPr>
            <p:spPr>
              <a:xfrm>
                <a:off x="5234731" y="1158963"/>
                <a:ext cx="5321659" cy="516798"/>
              </a:xfrm>
              <a:custGeom>
                <a:avLst/>
                <a:gdLst>
                  <a:gd name="connsiteX0" fmla="*/ 0 w 7805289"/>
                  <a:gd name="connsiteY0" fmla="*/ 0 h 516798"/>
                  <a:gd name="connsiteX1" fmla="*/ 7546890 w 7805289"/>
                  <a:gd name="connsiteY1" fmla="*/ 0 h 516798"/>
                  <a:gd name="connsiteX2" fmla="*/ 7805289 w 7805289"/>
                  <a:gd name="connsiteY2" fmla="*/ 258399 h 516798"/>
                  <a:gd name="connsiteX3" fmla="*/ 7546890 w 7805289"/>
                  <a:gd name="connsiteY3" fmla="*/ 516798 h 516798"/>
                  <a:gd name="connsiteX4" fmla="*/ 0 w 7805289"/>
                  <a:gd name="connsiteY4" fmla="*/ 516798 h 516798"/>
                  <a:gd name="connsiteX5" fmla="*/ 258399 w 7805289"/>
                  <a:gd name="connsiteY5" fmla="*/ 258399 h 516798"/>
                  <a:gd name="connsiteX6" fmla="*/ 0 w 7805289"/>
                  <a:gd name="connsiteY6" fmla="*/ 0 h 516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805289" h="516798">
                    <a:moveTo>
                      <a:pt x="0" y="0"/>
                    </a:moveTo>
                    <a:lnTo>
                      <a:pt x="7546890" y="0"/>
                    </a:lnTo>
                    <a:lnTo>
                      <a:pt x="7805289" y="258399"/>
                    </a:lnTo>
                    <a:lnTo>
                      <a:pt x="7546890" y="516798"/>
                    </a:lnTo>
                    <a:lnTo>
                      <a:pt x="0" y="516798"/>
                    </a:lnTo>
                    <a:lnTo>
                      <a:pt x="258399" y="25839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E8689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330408" tIns="24003" rIns="282402" bIns="24003" numCol="1" spcCol="1270" anchor="ctr" anchorCtr="0">
                <a:noAutofit/>
              </a:bodyPr>
              <a:lstStyle/>
              <a:p>
                <a:pPr marL="0" lvl="0" indent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ts val="0"/>
                  </a:spcAft>
                  <a:buNone/>
                </a:pPr>
                <a:r>
                  <a:rPr lang="de-AT" sz="1800" b="1" kern="1200" dirty="0">
                    <a:solidFill>
                      <a:prstClr val="white"/>
                    </a:solidFill>
                    <a:latin typeface="Calibri" panose="020F0502020204030204"/>
                    <a:ea typeface="+mn-ea"/>
                    <a:cs typeface="+mn-cs"/>
                  </a:rPr>
                  <a:t>Umsetzungsbegleitung</a:t>
                </a:r>
              </a:p>
              <a:p>
                <a:pPr marL="0" lvl="0" indent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de-AT" sz="1200" b="0" kern="1200" dirty="0">
                    <a:solidFill>
                      <a:prstClr val="white"/>
                    </a:solidFill>
                    <a:latin typeface="Calibri" panose="020F0502020204030204"/>
                    <a:ea typeface="+mn-ea"/>
                    <a:cs typeface="+mn-cs"/>
                  </a:rPr>
                  <a:t>03/2024-10/2024</a:t>
                </a:r>
                <a:endParaRPr lang="de-DE" sz="1200" b="0" kern="1200" dirty="0">
                  <a:solidFill>
                    <a:prstClr val="white"/>
                  </a:solidFill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34F0D527-74C1-4D82-83C0-6A1DC3BFE617}"/>
                </a:ext>
              </a:extLst>
            </p:cNvPr>
            <p:cNvSpPr/>
            <p:nvPr/>
          </p:nvSpPr>
          <p:spPr>
            <a:xfrm>
              <a:off x="10181287" y="573969"/>
              <a:ext cx="1874330" cy="517332"/>
            </a:xfrm>
            <a:custGeom>
              <a:avLst/>
              <a:gdLst>
                <a:gd name="connsiteX0" fmla="*/ 0 w 2569956"/>
                <a:gd name="connsiteY0" fmla="*/ 0 h 516798"/>
                <a:gd name="connsiteX1" fmla="*/ 2311557 w 2569956"/>
                <a:gd name="connsiteY1" fmla="*/ 0 h 516798"/>
                <a:gd name="connsiteX2" fmla="*/ 2569956 w 2569956"/>
                <a:gd name="connsiteY2" fmla="*/ 258399 h 516798"/>
                <a:gd name="connsiteX3" fmla="*/ 2311557 w 2569956"/>
                <a:gd name="connsiteY3" fmla="*/ 516798 h 516798"/>
                <a:gd name="connsiteX4" fmla="*/ 0 w 2569956"/>
                <a:gd name="connsiteY4" fmla="*/ 516798 h 516798"/>
                <a:gd name="connsiteX5" fmla="*/ 258399 w 2569956"/>
                <a:gd name="connsiteY5" fmla="*/ 258399 h 516798"/>
                <a:gd name="connsiteX6" fmla="*/ 0 w 2569956"/>
                <a:gd name="connsiteY6" fmla="*/ 0 h 516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69956" h="516798">
                  <a:moveTo>
                    <a:pt x="0" y="0"/>
                  </a:moveTo>
                  <a:lnTo>
                    <a:pt x="2311557" y="0"/>
                  </a:lnTo>
                  <a:lnTo>
                    <a:pt x="2569956" y="258399"/>
                  </a:lnTo>
                  <a:lnTo>
                    <a:pt x="2311557" y="516798"/>
                  </a:lnTo>
                  <a:lnTo>
                    <a:pt x="0" y="516798"/>
                  </a:lnTo>
                  <a:lnTo>
                    <a:pt x="258399" y="2583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E8689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30408" tIns="24003" rIns="282402" bIns="24003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de-AT" sz="1800" b="1" kern="1200" dirty="0">
                  <a:solidFill>
                    <a:prstClr val="white"/>
                  </a:solidFill>
                  <a:latin typeface="Calibri" panose="020F0502020204030204"/>
                  <a:ea typeface="+mn-ea"/>
                  <a:cs typeface="+mn-cs"/>
                </a:rPr>
                <a:t>Reflexion</a:t>
              </a:r>
            </a:p>
            <a:p>
              <a:pPr marL="0"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1200" b="0" kern="1200" dirty="0">
                  <a:solidFill>
                    <a:prstClr val="white"/>
                  </a:solidFill>
                  <a:latin typeface="Calibri" panose="020F0502020204030204"/>
                  <a:ea typeface="+mn-ea"/>
                  <a:cs typeface="+mn-cs"/>
                </a:rPr>
                <a:t>9  bzw. 11-12/2024</a:t>
              </a:r>
            </a:p>
          </p:txBody>
        </p:sp>
      </p:grpSp>
      <p:sp>
        <p:nvSpPr>
          <p:cNvPr id="16" name="Textfeld 15">
            <a:extLst>
              <a:ext uri="{FF2B5EF4-FFF2-40B4-BE49-F238E27FC236}">
                <a16:creationId xmlns:a16="http://schemas.microsoft.com/office/drawing/2014/main" id="{762A9581-F152-4778-AEED-11E2F52E2F07}"/>
              </a:ext>
            </a:extLst>
          </p:cNvPr>
          <p:cNvSpPr txBox="1"/>
          <p:nvPr/>
        </p:nvSpPr>
        <p:spPr>
          <a:xfrm>
            <a:off x="10377889" y="1820944"/>
            <a:ext cx="1556446" cy="4374038"/>
          </a:xfrm>
          <a:prstGeom prst="rect">
            <a:avLst/>
          </a:prstGeom>
          <a:noFill/>
          <a:ln w="19050">
            <a:solidFill>
              <a:srgbClr val="6E8689"/>
            </a:solidFill>
          </a:ln>
        </p:spPr>
        <p:txBody>
          <a:bodyPr wrap="square" rtlCol="0">
            <a:noAutofit/>
          </a:bodyPr>
          <a:lstStyle/>
          <a:p>
            <a:pPr marL="179388" indent="-179388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de-AT" sz="1400" dirty="0"/>
              <a:t>erste Lessons Learned zu Pilotprojekt bei DUH Lab im Sep.</a:t>
            </a:r>
          </a:p>
          <a:p>
            <a:pPr marL="179388" indent="-179388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de-DE" sz="1400" dirty="0"/>
              <a:t>Reflexion zu Begleitung mit Projektteam und HIC-up</a:t>
            </a:r>
          </a:p>
          <a:p>
            <a:pPr marL="179388" indent="-179388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de-DE" sz="1400" dirty="0"/>
              <a:t>ggf. Anpassungen für zukünftige Services des DUH</a:t>
            </a:r>
          </a:p>
          <a:p>
            <a:pPr marL="179388" indent="-179388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de-DE" sz="1400" dirty="0"/>
              <a:t>Berichtslegung zu DUH-AP03</a:t>
            </a:r>
          </a:p>
        </p:txBody>
      </p:sp>
    </p:spTree>
    <p:extLst>
      <p:ext uri="{BB962C8B-B14F-4D97-AF65-F5344CB8AC3E}">
        <p14:creationId xmlns:p14="http://schemas.microsoft.com/office/powerpoint/2010/main" val="1662255803"/>
      </p:ext>
    </p:extLst>
  </p:cSld>
  <p:clrMapOvr>
    <a:masterClrMapping/>
  </p:clrMapOvr>
</p:sld>
</file>

<file path=ppt/theme/theme1.xml><?xml version="1.0" encoding="utf-8"?>
<a:theme xmlns:a="http://schemas.openxmlformats.org/drawingml/2006/main" name="DUH Lab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Mattiertes Glas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 Vorlage" id="{379C953A-8BB7-4CA4-8D7A-0710932B28C5}" vid="{6CC2804E-5110-405E-B5D8-3730CD0F3B9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 Vorlage</Template>
  <TotalTime>0</TotalTime>
  <Words>259</Words>
  <Application>Microsoft Office PowerPoint</Application>
  <PresentationFormat>Breitbild</PresentationFormat>
  <Paragraphs>37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Source Sans Pro</vt:lpstr>
      <vt:lpstr>DUH Lab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Schwarz, Margit</dc:creator>
  <cp:lastModifiedBy>Schwarz, Margit</cp:lastModifiedBy>
  <cp:revision>21</cp:revision>
  <dcterms:created xsi:type="dcterms:W3CDTF">2024-01-29T13:40:26Z</dcterms:created>
  <dcterms:modified xsi:type="dcterms:W3CDTF">2024-02-14T13:40:04Z</dcterms:modified>
</cp:coreProperties>
</file>