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2" r:id="rId15"/>
    <p:sldId id="268"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de-DE"/>
              <a:t>Mastertitelformat bearbeiten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de-DE"/>
              <a:t>Mastertitelformat bearbeiten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4509A250-FF31-4206-8172-F9D3106AACB1}" type="datetimeFigureOut">
              <a:rPr lang="en-US" dirty="0"/>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de-DE"/>
              <a:t>Mastertitelformat bearbeiten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4"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de-DE"/>
              <a:t>Mastertitelformat bearbeiten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de-DE"/>
              <a:t>Mastertextformat bearbeiten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4"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de-DE"/>
              <a:t>Mastertitelformat bearbeiten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de-DE"/>
              <a:t>Mastertitelformat bearbeiten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de-DE"/>
              <a:t>Mastertitelformat bearbeiten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nchor="t" anchorCtr="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de-DE"/>
              <a:t>Mastertitelformat bearbeiten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de-DE"/>
              <a:t>Mastertitelformat bearbeiten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9796027F-7875-4030-9381-8BD8C4F21935}"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Mastertitelformat bearbeiten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de-DE"/>
              <a:t>Mastertitelformat bearbeiten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7" name="Date Placeholder 4"/>
          <p:cNvSpPr>
            <a:spLocks noGrp="1"/>
          </p:cNvSpPr>
          <p:nvPr>
            <p:ph type="dt" sz="half" idx="10"/>
          </p:nvPr>
        </p:nvSpPr>
        <p:spPr/>
        <p:txBody>
          <a:bodyPr/>
          <a:lstStyle/>
          <a:p>
            <a:fld id="{4509A250-FF31-4206-8172-F9D3106AACB1}" type="datetimeFigureOut">
              <a:rPr lang="en-US" dirty="0"/>
              <a:t>1/28/2021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de-DE"/>
              <a:t>Mastertitelformat bearbeiten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4509A250-FF31-4206-8172-F9D3106AACB1}" type="datetimeFigureOut">
              <a:rPr lang="en-US" dirty="0"/>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de-DE"/>
              <a:t>Mastertitelformat bearbeiten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1/28/2021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E2092-E71A-48C3-AE13-0AAB5283D2B1}"/>
              </a:ext>
            </a:extLst>
          </p:cNvPr>
          <p:cNvSpPr>
            <a:spLocks noGrp="1"/>
          </p:cNvSpPr>
          <p:nvPr>
            <p:ph type="ctrTitle"/>
          </p:nvPr>
        </p:nvSpPr>
        <p:spPr/>
        <p:txBody>
          <a:bodyPr/>
          <a:lstStyle/>
          <a:p>
            <a:r>
              <a:rPr lang="de-DE" dirty="0"/>
              <a:t>Der Begriff der Biopolitik im Diskurs der Pandemie</a:t>
            </a:r>
          </a:p>
        </p:txBody>
      </p:sp>
      <p:sp>
        <p:nvSpPr>
          <p:cNvPr id="3" name="Untertitel 2">
            <a:extLst>
              <a:ext uri="{FF2B5EF4-FFF2-40B4-BE49-F238E27FC236}">
                <a16:creationId xmlns:a16="http://schemas.microsoft.com/office/drawing/2014/main" id="{C3C68F95-FB2E-4273-9D5C-993ED1ACA935}"/>
              </a:ext>
            </a:extLst>
          </p:cNvPr>
          <p:cNvSpPr>
            <a:spLocks noGrp="1"/>
          </p:cNvSpPr>
          <p:nvPr>
            <p:ph type="subTitle" idx="1"/>
          </p:nvPr>
        </p:nvSpPr>
        <p:spPr/>
        <p:txBody>
          <a:bodyPr/>
          <a:lstStyle/>
          <a:p>
            <a:r>
              <a:rPr lang="de-DE" dirty="0"/>
              <a:t>Christian Quaschner</a:t>
            </a:r>
          </a:p>
        </p:txBody>
      </p:sp>
    </p:spTree>
    <p:extLst>
      <p:ext uri="{BB962C8B-B14F-4D97-AF65-F5344CB8AC3E}">
        <p14:creationId xmlns:p14="http://schemas.microsoft.com/office/powerpoint/2010/main" val="4203797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DCF1DB-035B-4FE4-8C2E-B4BDB8C99A93}"/>
              </a:ext>
            </a:extLst>
          </p:cNvPr>
          <p:cNvSpPr>
            <a:spLocks noGrp="1"/>
          </p:cNvSpPr>
          <p:nvPr>
            <p:ph type="title"/>
          </p:nvPr>
        </p:nvSpPr>
        <p:spPr/>
        <p:txBody>
          <a:bodyPr/>
          <a:lstStyle/>
          <a:p>
            <a:r>
              <a:rPr lang="de-DE" dirty="0"/>
              <a:t>Warum ist dieses Thema in der Pandemie besonders relevant?</a:t>
            </a:r>
          </a:p>
        </p:txBody>
      </p:sp>
      <p:sp>
        <p:nvSpPr>
          <p:cNvPr id="3" name="Inhaltsplatzhalter 2">
            <a:extLst>
              <a:ext uri="{FF2B5EF4-FFF2-40B4-BE49-F238E27FC236}">
                <a16:creationId xmlns:a16="http://schemas.microsoft.com/office/drawing/2014/main" id="{F358BF6B-CCD5-41D4-A02D-51B364CAA052}"/>
              </a:ext>
            </a:extLst>
          </p:cNvPr>
          <p:cNvSpPr>
            <a:spLocks noGrp="1"/>
          </p:cNvSpPr>
          <p:nvPr>
            <p:ph idx="1"/>
          </p:nvPr>
        </p:nvSpPr>
        <p:spPr/>
        <p:txBody>
          <a:bodyPr/>
          <a:lstStyle/>
          <a:p>
            <a:r>
              <a:rPr lang="de-DE" dirty="0"/>
              <a:t>Menschen/Medien suchen nach guten Konzepten, um die Pandemie und ihre Begleiterscheinungen zu verstehen und erklären – </a:t>
            </a:r>
            <a:r>
              <a:rPr lang="de-DE" dirty="0" err="1"/>
              <a:t>Biomacht</a:t>
            </a:r>
            <a:r>
              <a:rPr lang="de-DE" dirty="0"/>
              <a:t>/Biopolitik werden zu philosophischen „Trendbegriffen“</a:t>
            </a:r>
          </a:p>
          <a:p>
            <a:endParaRPr lang="de-DE" dirty="0"/>
          </a:p>
          <a:p>
            <a:pPr marL="0" indent="0">
              <a:buNone/>
            </a:pPr>
            <a:endParaRPr lang="de-DE" dirty="0"/>
          </a:p>
          <a:p>
            <a:r>
              <a:rPr lang="de-DE" dirty="0"/>
              <a:t>Gleichzeitig werden die beiden Konzepte auch von fachlicher Seite vermehrt untersucht – die Pandemie bietet sich in dieser Hinsicht als Gegenstand an</a:t>
            </a:r>
          </a:p>
        </p:txBody>
      </p:sp>
    </p:spTree>
    <p:extLst>
      <p:ext uri="{BB962C8B-B14F-4D97-AF65-F5344CB8AC3E}">
        <p14:creationId xmlns:p14="http://schemas.microsoft.com/office/powerpoint/2010/main" val="3510492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77A252-66DB-4B07-A398-56CBA532EEBB}"/>
              </a:ext>
            </a:extLst>
          </p:cNvPr>
          <p:cNvSpPr>
            <a:spLocks noGrp="1"/>
          </p:cNvSpPr>
          <p:nvPr>
            <p:ph type="title"/>
          </p:nvPr>
        </p:nvSpPr>
        <p:spPr/>
        <p:txBody>
          <a:bodyPr/>
          <a:lstStyle/>
          <a:p>
            <a:r>
              <a:rPr lang="de-DE" dirty="0"/>
              <a:t>Die Überlegungen hinter dem Projekt</a:t>
            </a:r>
          </a:p>
        </p:txBody>
      </p:sp>
      <p:sp>
        <p:nvSpPr>
          <p:cNvPr id="3" name="Inhaltsplatzhalter 2">
            <a:extLst>
              <a:ext uri="{FF2B5EF4-FFF2-40B4-BE49-F238E27FC236}">
                <a16:creationId xmlns:a16="http://schemas.microsoft.com/office/drawing/2014/main" id="{6FDD19EF-C421-4D30-A2A9-5C483484A8EE}"/>
              </a:ext>
            </a:extLst>
          </p:cNvPr>
          <p:cNvSpPr>
            <a:spLocks noGrp="1"/>
          </p:cNvSpPr>
          <p:nvPr>
            <p:ph idx="1"/>
          </p:nvPr>
        </p:nvSpPr>
        <p:spPr/>
        <p:txBody>
          <a:bodyPr/>
          <a:lstStyle/>
          <a:p>
            <a:r>
              <a:rPr lang="de-DE" dirty="0"/>
              <a:t>Angesichts des zunehmenden Gebrauchs in Medien und Forschung stellt sich die Frage: Wie genau werden diese Begriffe hier eigentlich diskutiert, gebraucht und verwendet?</a:t>
            </a:r>
          </a:p>
          <a:p>
            <a:endParaRPr lang="de-DE" dirty="0"/>
          </a:p>
          <a:p>
            <a:r>
              <a:rPr lang="de-DE" dirty="0"/>
              <a:t>Gibt es Differenzen, Widerspruch, Weiterentwicklungen der Begriffe im Vergleich zu ihrem Gebrauch bei Foucault?</a:t>
            </a:r>
          </a:p>
        </p:txBody>
      </p:sp>
    </p:spTree>
    <p:extLst>
      <p:ext uri="{BB962C8B-B14F-4D97-AF65-F5344CB8AC3E}">
        <p14:creationId xmlns:p14="http://schemas.microsoft.com/office/powerpoint/2010/main" val="1231784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6A3A74-074C-4245-AA94-4E1F277F9E1F}"/>
              </a:ext>
            </a:extLst>
          </p:cNvPr>
          <p:cNvSpPr>
            <a:spLocks noGrp="1"/>
          </p:cNvSpPr>
          <p:nvPr>
            <p:ph type="title"/>
          </p:nvPr>
        </p:nvSpPr>
        <p:spPr>
          <a:xfrm>
            <a:off x="648930" y="629266"/>
            <a:ext cx="9252154" cy="1223983"/>
          </a:xfrm>
        </p:spPr>
        <p:txBody>
          <a:bodyPr>
            <a:normAutofit/>
          </a:bodyPr>
          <a:lstStyle/>
          <a:p>
            <a:r>
              <a:rPr lang="de-DE" dirty="0"/>
              <a:t>Aktuelle Beispiele</a:t>
            </a:r>
          </a:p>
        </p:txBody>
      </p:sp>
      <p:pic>
        <p:nvPicPr>
          <p:cNvPr id="5" name="Inhaltsplatzhalter 4" descr="Ein Bild, das Text enthält.&#10;&#10;Automatisch generierte Beschreibung">
            <a:extLst>
              <a:ext uri="{FF2B5EF4-FFF2-40B4-BE49-F238E27FC236}">
                <a16:creationId xmlns:a16="http://schemas.microsoft.com/office/drawing/2014/main" id="{C9E0A0FD-80B3-4F1F-B70B-FABFA52ABE48}"/>
              </a:ext>
            </a:extLst>
          </p:cNvPr>
          <p:cNvPicPr>
            <a:picLocks noChangeAspect="1"/>
          </p:cNvPicPr>
          <p:nvPr/>
        </p:nvPicPr>
        <p:blipFill>
          <a:blip r:embed="rId3"/>
          <a:stretch>
            <a:fillRect/>
          </a:stretch>
        </p:blipFill>
        <p:spPr>
          <a:xfrm>
            <a:off x="636915" y="3050345"/>
            <a:ext cx="5451627" cy="2199920"/>
          </a:xfrm>
          <a:prstGeom prst="rect">
            <a:avLst/>
          </a:prstGeom>
          <a:effectLst>
            <a:outerShdw blurRad="50800" dist="38100" dir="5400000" algn="t" rotWithShape="0">
              <a:prstClr val="black">
                <a:alpha val="43000"/>
              </a:prstClr>
            </a:outerShdw>
          </a:effectLst>
        </p:spPr>
      </p:pic>
      <p:sp>
        <p:nvSpPr>
          <p:cNvPr id="9" name="Content Placeholder 8">
            <a:extLst>
              <a:ext uri="{FF2B5EF4-FFF2-40B4-BE49-F238E27FC236}">
                <a16:creationId xmlns:a16="http://schemas.microsoft.com/office/drawing/2014/main" id="{1F9AF40E-DB5C-4D0E-95A9-CDB4267940B4}"/>
              </a:ext>
            </a:extLst>
          </p:cNvPr>
          <p:cNvSpPr>
            <a:spLocks noGrp="1"/>
          </p:cNvSpPr>
          <p:nvPr>
            <p:ph idx="1"/>
          </p:nvPr>
        </p:nvSpPr>
        <p:spPr>
          <a:xfrm>
            <a:off x="6575729" y="2052214"/>
            <a:ext cx="4415293" cy="4196185"/>
          </a:xfrm>
        </p:spPr>
        <p:txBody>
          <a:bodyPr>
            <a:normAutofit/>
          </a:bodyPr>
          <a:lstStyle/>
          <a:p>
            <a:r>
              <a:rPr lang="en-US" dirty="0"/>
              <a:t>Autor </a:t>
            </a:r>
            <a:r>
              <a:rPr lang="en-US" dirty="0" err="1"/>
              <a:t>definiert</a:t>
            </a:r>
            <a:r>
              <a:rPr lang="en-US" dirty="0"/>
              <a:t> </a:t>
            </a:r>
            <a:r>
              <a:rPr lang="en-US" dirty="0" err="1"/>
              <a:t>Pandemie</a:t>
            </a:r>
            <a:r>
              <a:rPr lang="en-US" dirty="0"/>
              <a:t> </a:t>
            </a:r>
            <a:r>
              <a:rPr lang="en-US" dirty="0" err="1"/>
              <a:t>als</a:t>
            </a:r>
            <a:r>
              <a:rPr lang="en-US" dirty="0"/>
              <a:t> “</a:t>
            </a:r>
            <a:r>
              <a:rPr lang="en-US" dirty="0" err="1"/>
              <a:t>biopolitische</a:t>
            </a:r>
            <a:r>
              <a:rPr lang="en-US" dirty="0"/>
              <a:t> </a:t>
            </a:r>
            <a:r>
              <a:rPr lang="en-US" dirty="0" err="1"/>
              <a:t>Krise</a:t>
            </a:r>
            <a:r>
              <a:rPr lang="en-US" dirty="0"/>
              <a:t>, </a:t>
            </a:r>
            <a:r>
              <a:rPr lang="de-DE" dirty="0"/>
              <a:t>die den Aggregatzustand der Gesellschaft und der Politik verändert“</a:t>
            </a:r>
          </a:p>
          <a:p>
            <a:r>
              <a:rPr lang="en-US" dirty="0" err="1"/>
              <a:t>Hebt</a:t>
            </a:r>
            <a:r>
              <a:rPr lang="en-US" dirty="0"/>
              <a:t> die </a:t>
            </a:r>
            <a:r>
              <a:rPr lang="en-US" dirty="0" err="1"/>
              <a:t>Bedeutung</a:t>
            </a:r>
            <a:r>
              <a:rPr lang="en-US" dirty="0"/>
              <a:t> </a:t>
            </a:r>
            <a:r>
              <a:rPr lang="en-US" dirty="0" err="1"/>
              <a:t>körperlicher</a:t>
            </a:r>
            <a:r>
              <a:rPr lang="en-US" dirty="0"/>
              <a:t> </a:t>
            </a:r>
            <a:r>
              <a:rPr lang="en-US" dirty="0" err="1"/>
              <a:t>Präsenz</a:t>
            </a:r>
            <a:r>
              <a:rPr lang="en-US" dirty="0"/>
              <a:t> </a:t>
            </a:r>
            <a:r>
              <a:rPr lang="en-US" dirty="0" err="1"/>
              <a:t>für</a:t>
            </a:r>
            <a:r>
              <a:rPr lang="en-US" dirty="0"/>
              <a:t> die </a:t>
            </a:r>
            <a:r>
              <a:rPr lang="en-US" dirty="0" err="1"/>
              <a:t>Demokratie</a:t>
            </a:r>
            <a:r>
              <a:rPr lang="en-US" dirty="0"/>
              <a:t> </a:t>
            </a:r>
            <a:r>
              <a:rPr lang="en-US" dirty="0" err="1"/>
              <a:t>hervor</a:t>
            </a:r>
            <a:endParaRPr lang="en-US" dirty="0"/>
          </a:p>
          <a:p>
            <a:r>
              <a:rPr lang="en-US" dirty="0" err="1"/>
              <a:t>Wägt</a:t>
            </a:r>
            <a:r>
              <a:rPr lang="en-US" dirty="0"/>
              <a:t> die </a:t>
            </a:r>
            <a:r>
              <a:rPr lang="en-US" dirty="0" err="1"/>
              <a:t>biopolitisch</a:t>
            </a:r>
            <a:r>
              <a:rPr lang="en-US" dirty="0"/>
              <a:t> </a:t>
            </a:r>
            <a:r>
              <a:rPr lang="en-US" dirty="0" err="1"/>
              <a:t>motivierten</a:t>
            </a:r>
            <a:r>
              <a:rPr lang="en-US" dirty="0"/>
              <a:t> </a:t>
            </a:r>
            <a:r>
              <a:rPr lang="en-US" dirty="0" err="1"/>
              <a:t>Verordnungen</a:t>
            </a:r>
            <a:r>
              <a:rPr lang="en-US" dirty="0"/>
              <a:t> </a:t>
            </a:r>
            <a:r>
              <a:rPr lang="en-US" dirty="0" err="1"/>
              <a:t>gegen</a:t>
            </a:r>
            <a:r>
              <a:rPr lang="en-US" dirty="0"/>
              <a:t> </a:t>
            </a:r>
            <a:r>
              <a:rPr lang="en-US" dirty="0" err="1"/>
              <a:t>gesetzlich</a:t>
            </a:r>
            <a:r>
              <a:rPr lang="en-US" dirty="0"/>
              <a:t> </a:t>
            </a:r>
            <a:r>
              <a:rPr lang="en-US" dirty="0" err="1"/>
              <a:t>garantierte</a:t>
            </a:r>
            <a:r>
              <a:rPr lang="en-US" dirty="0"/>
              <a:t> </a:t>
            </a:r>
            <a:r>
              <a:rPr lang="en-US" dirty="0" err="1"/>
              <a:t>Grundrechte</a:t>
            </a:r>
            <a:r>
              <a:rPr lang="en-US" dirty="0"/>
              <a:t> ab</a:t>
            </a:r>
          </a:p>
        </p:txBody>
      </p:sp>
    </p:spTree>
    <p:extLst>
      <p:ext uri="{BB962C8B-B14F-4D97-AF65-F5344CB8AC3E}">
        <p14:creationId xmlns:p14="http://schemas.microsoft.com/office/powerpoint/2010/main" val="181355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BF6CF1-772D-4C08-9B0A-81FA2FE01FDD}"/>
              </a:ext>
            </a:extLst>
          </p:cNvPr>
          <p:cNvSpPr>
            <a:spLocks noGrp="1"/>
          </p:cNvSpPr>
          <p:nvPr>
            <p:ph type="title"/>
          </p:nvPr>
        </p:nvSpPr>
        <p:spPr>
          <a:xfrm>
            <a:off x="648930" y="629266"/>
            <a:ext cx="9252154" cy="1223983"/>
          </a:xfrm>
        </p:spPr>
        <p:txBody>
          <a:bodyPr>
            <a:normAutofit/>
          </a:bodyPr>
          <a:lstStyle/>
          <a:p>
            <a:r>
              <a:rPr lang="de-DE" dirty="0"/>
              <a:t>Aktuelle Beispiele</a:t>
            </a:r>
          </a:p>
        </p:txBody>
      </p:sp>
      <p:pic>
        <p:nvPicPr>
          <p:cNvPr id="5" name="Inhaltsplatzhalter 4" descr="Ein Bild, das Text enthält.&#10;&#10;Automatisch generierte Beschreibung">
            <a:extLst>
              <a:ext uri="{FF2B5EF4-FFF2-40B4-BE49-F238E27FC236}">
                <a16:creationId xmlns:a16="http://schemas.microsoft.com/office/drawing/2014/main" id="{99DF668E-EB01-4ADB-91E1-604D3E62FB31}"/>
              </a:ext>
            </a:extLst>
          </p:cNvPr>
          <p:cNvPicPr>
            <a:picLocks noChangeAspect="1"/>
          </p:cNvPicPr>
          <p:nvPr/>
        </p:nvPicPr>
        <p:blipFill>
          <a:blip r:embed="rId3"/>
          <a:stretch>
            <a:fillRect/>
          </a:stretch>
        </p:blipFill>
        <p:spPr>
          <a:xfrm>
            <a:off x="636915" y="2894132"/>
            <a:ext cx="5451627" cy="2512346"/>
          </a:xfrm>
          <a:prstGeom prst="rect">
            <a:avLst/>
          </a:prstGeom>
          <a:effectLst>
            <a:outerShdw blurRad="50800" dist="38100" dir="5400000" algn="t" rotWithShape="0">
              <a:prstClr val="black">
                <a:alpha val="43000"/>
              </a:prstClr>
            </a:outerShdw>
          </a:effectLst>
        </p:spPr>
      </p:pic>
      <p:sp>
        <p:nvSpPr>
          <p:cNvPr id="9" name="Content Placeholder 8">
            <a:extLst>
              <a:ext uri="{FF2B5EF4-FFF2-40B4-BE49-F238E27FC236}">
                <a16:creationId xmlns:a16="http://schemas.microsoft.com/office/drawing/2014/main" id="{C4B623C5-1062-4B0B-9A2A-2769E7C9E7AC}"/>
              </a:ext>
            </a:extLst>
          </p:cNvPr>
          <p:cNvSpPr>
            <a:spLocks noGrp="1"/>
          </p:cNvSpPr>
          <p:nvPr>
            <p:ph idx="1"/>
          </p:nvPr>
        </p:nvSpPr>
        <p:spPr>
          <a:xfrm>
            <a:off x="6575729" y="2052214"/>
            <a:ext cx="4415293" cy="4196185"/>
          </a:xfrm>
        </p:spPr>
        <p:txBody>
          <a:bodyPr>
            <a:normAutofit/>
          </a:bodyPr>
          <a:lstStyle/>
          <a:p>
            <a:r>
              <a:rPr lang="en-US" dirty="0"/>
              <a:t>Autor </a:t>
            </a:r>
            <a:r>
              <a:rPr lang="en-US" dirty="0" err="1"/>
              <a:t>identifiziert</a:t>
            </a:r>
            <a:r>
              <a:rPr lang="en-US" dirty="0"/>
              <a:t> </a:t>
            </a:r>
            <a:r>
              <a:rPr lang="en-US" dirty="0" err="1"/>
              <a:t>verschiedene</a:t>
            </a:r>
            <a:r>
              <a:rPr lang="en-US" dirty="0"/>
              <a:t> </a:t>
            </a:r>
            <a:r>
              <a:rPr lang="en-US" dirty="0" err="1"/>
              <a:t>Ebenen</a:t>
            </a:r>
            <a:r>
              <a:rPr lang="en-US" dirty="0"/>
              <a:t> der </a:t>
            </a:r>
            <a:r>
              <a:rPr lang="en-US" dirty="0" err="1"/>
              <a:t>Biopolitik</a:t>
            </a:r>
            <a:r>
              <a:rPr lang="en-US" dirty="0"/>
              <a:t> in der </a:t>
            </a:r>
            <a:r>
              <a:rPr lang="en-US" dirty="0" err="1"/>
              <a:t>Pandemie</a:t>
            </a:r>
            <a:endParaRPr lang="en-US" dirty="0"/>
          </a:p>
          <a:p>
            <a:r>
              <a:rPr lang="en-US" dirty="0" err="1"/>
              <a:t>Thematisiert</a:t>
            </a:r>
            <a:r>
              <a:rPr lang="en-US" dirty="0"/>
              <a:t> die </a:t>
            </a:r>
            <a:r>
              <a:rPr lang="en-US" dirty="0" err="1"/>
              <a:t>Verschiebung</a:t>
            </a:r>
            <a:r>
              <a:rPr lang="en-US" dirty="0"/>
              <a:t> des </a:t>
            </a:r>
            <a:r>
              <a:rPr lang="en-US" dirty="0" err="1"/>
              <a:t>Fokus</a:t>
            </a:r>
            <a:r>
              <a:rPr lang="en-US" dirty="0"/>
              <a:t> </a:t>
            </a:r>
            <a:r>
              <a:rPr lang="en-US" dirty="0" err="1"/>
              <a:t>vom</a:t>
            </a:r>
            <a:r>
              <a:rPr lang="en-US" dirty="0"/>
              <a:t> </a:t>
            </a:r>
            <a:r>
              <a:rPr lang="en-US" dirty="0" err="1"/>
              <a:t>Einzelnen</a:t>
            </a:r>
            <a:r>
              <a:rPr lang="en-US" dirty="0"/>
              <a:t> auf die Gruppe</a:t>
            </a:r>
          </a:p>
          <a:p>
            <a:r>
              <a:rPr lang="en-US" dirty="0" err="1"/>
              <a:t>Verbindung</a:t>
            </a:r>
            <a:r>
              <a:rPr lang="en-US" dirty="0"/>
              <a:t>/</a:t>
            </a:r>
            <a:r>
              <a:rPr lang="en-US" dirty="0" err="1"/>
              <a:t>Überschneidung</a:t>
            </a:r>
            <a:r>
              <a:rPr lang="en-US" dirty="0"/>
              <a:t> von </a:t>
            </a:r>
            <a:r>
              <a:rPr lang="en-US" dirty="0" err="1"/>
              <a:t>Politik</a:t>
            </a:r>
            <a:r>
              <a:rPr lang="en-US" dirty="0"/>
              <a:t> und </a:t>
            </a:r>
            <a:r>
              <a:rPr lang="en-US" dirty="0" err="1"/>
              <a:t>Medizin</a:t>
            </a:r>
            <a:endParaRPr lang="en-US" dirty="0"/>
          </a:p>
          <a:p>
            <a:r>
              <a:rPr lang="en-US" dirty="0" err="1"/>
              <a:t>Übergang</a:t>
            </a:r>
            <a:r>
              <a:rPr lang="en-US" dirty="0"/>
              <a:t> von “</a:t>
            </a:r>
            <a:r>
              <a:rPr lang="en-US" dirty="0" err="1"/>
              <a:t>regulären</a:t>
            </a:r>
            <a:r>
              <a:rPr lang="en-US" dirty="0"/>
              <a:t>  </a:t>
            </a:r>
            <a:r>
              <a:rPr lang="en-US" dirty="0" err="1"/>
              <a:t>demokratischen</a:t>
            </a:r>
            <a:r>
              <a:rPr lang="en-US" dirty="0"/>
              <a:t> </a:t>
            </a:r>
            <a:r>
              <a:rPr lang="en-US" dirty="0" err="1"/>
              <a:t>Verfahren</a:t>
            </a:r>
            <a:r>
              <a:rPr lang="en-US" dirty="0"/>
              <a:t> </a:t>
            </a:r>
            <a:r>
              <a:rPr lang="en-US" dirty="0" err="1"/>
              <a:t>zur</a:t>
            </a:r>
            <a:r>
              <a:rPr lang="en-US" dirty="0"/>
              <a:t> </a:t>
            </a:r>
            <a:r>
              <a:rPr lang="en-US" dirty="0" err="1"/>
              <a:t>Notstandsgesetzgebung</a:t>
            </a:r>
            <a:r>
              <a:rPr lang="en-US" dirty="0"/>
              <a:t>”</a:t>
            </a:r>
          </a:p>
        </p:txBody>
      </p:sp>
    </p:spTree>
    <p:extLst>
      <p:ext uri="{BB962C8B-B14F-4D97-AF65-F5344CB8AC3E}">
        <p14:creationId xmlns:p14="http://schemas.microsoft.com/office/powerpoint/2010/main" val="633239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CD1361-0CAC-48A2-A97D-988B747E6F0E}"/>
              </a:ext>
            </a:extLst>
          </p:cNvPr>
          <p:cNvSpPr>
            <a:spLocks noGrp="1"/>
          </p:cNvSpPr>
          <p:nvPr>
            <p:ph type="title"/>
          </p:nvPr>
        </p:nvSpPr>
        <p:spPr/>
        <p:txBody>
          <a:bodyPr/>
          <a:lstStyle/>
          <a:p>
            <a:r>
              <a:rPr lang="de-DE" dirty="0"/>
              <a:t>Aktuelle Beispiele</a:t>
            </a:r>
          </a:p>
        </p:txBody>
      </p:sp>
      <p:pic>
        <p:nvPicPr>
          <p:cNvPr id="10" name="Inhaltsplatzhalter 9" descr="Ein Bild, das drinnen, Tisch, orange, Raum enthält.&#10;&#10;Automatisch generierte Beschreibung">
            <a:extLst>
              <a:ext uri="{FF2B5EF4-FFF2-40B4-BE49-F238E27FC236}">
                <a16:creationId xmlns:a16="http://schemas.microsoft.com/office/drawing/2014/main" id="{C9BFFDB0-E4C9-42F5-AEA3-AF781473FBF5}"/>
              </a:ext>
            </a:extLst>
          </p:cNvPr>
          <p:cNvPicPr>
            <a:picLocks noGrp="1" noChangeAspect="1"/>
          </p:cNvPicPr>
          <p:nvPr>
            <p:ph idx="1"/>
          </p:nvPr>
        </p:nvPicPr>
        <p:blipFill>
          <a:blip r:embed="rId2"/>
          <a:stretch>
            <a:fillRect/>
          </a:stretch>
        </p:blipFill>
        <p:spPr>
          <a:xfrm>
            <a:off x="310588" y="2905125"/>
            <a:ext cx="5524500" cy="1047750"/>
          </a:xfrm>
        </p:spPr>
      </p:pic>
      <p:sp>
        <p:nvSpPr>
          <p:cNvPr id="12" name="Content Placeholder 8">
            <a:extLst>
              <a:ext uri="{FF2B5EF4-FFF2-40B4-BE49-F238E27FC236}">
                <a16:creationId xmlns:a16="http://schemas.microsoft.com/office/drawing/2014/main" id="{80CE3490-5D9A-45B2-981A-899144292458}"/>
              </a:ext>
            </a:extLst>
          </p:cNvPr>
          <p:cNvSpPr txBox="1">
            <a:spLocks/>
          </p:cNvSpPr>
          <p:nvPr/>
        </p:nvSpPr>
        <p:spPr>
          <a:xfrm>
            <a:off x="6575729" y="2052214"/>
            <a:ext cx="4415293" cy="419618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r>
              <a:rPr lang="en-US" dirty="0"/>
              <a:t>Autor </a:t>
            </a:r>
            <a:r>
              <a:rPr lang="en-US" dirty="0" err="1"/>
              <a:t>greift</a:t>
            </a:r>
            <a:r>
              <a:rPr lang="en-US" dirty="0"/>
              <a:t> </a:t>
            </a:r>
            <a:r>
              <a:rPr lang="en-US" dirty="0" err="1"/>
              <a:t>Foucaults</a:t>
            </a:r>
            <a:r>
              <a:rPr lang="en-US" dirty="0"/>
              <a:t> These </a:t>
            </a:r>
            <a:r>
              <a:rPr lang="en-US" dirty="0" err="1"/>
              <a:t>einer</a:t>
            </a:r>
            <a:r>
              <a:rPr lang="en-US" dirty="0"/>
              <a:t> “</a:t>
            </a:r>
            <a:r>
              <a:rPr lang="en-US" dirty="0" err="1"/>
              <a:t>Verstaatlichung</a:t>
            </a:r>
            <a:r>
              <a:rPr lang="en-US" dirty="0"/>
              <a:t> des </a:t>
            </a:r>
            <a:r>
              <a:rPr lang="en-US" dirty="0" err="1"/>
              <a:t>Biologischen</a:t>
            </a:r>
            <a:r>
              <a:rPr lang="en-US" dirty="0"/>
              <a:t>” auf, </a:t>
            </a:r>
            <a:r>
              <a:rPr lang="en-US" dirty="0" err="1"/>
              <a:t>betont</a:t>
            </a:r>
            <a:r>
              <a:rPr lang="en-US" dirty="0"/>
              <a:t> die </a:t>
            </a:r>
            <a:r>
              <a:rPr lang="en-US" dirty="0" err="1"/>
              <a:t>Kontrolle</a:t>
            </a:r>
            <a:r>
              <a:rPr lang="en-US" dirty="0"/>
              <a:t> </a:t>
            </a:r>
            <a:r>
              <a:rPr lang="en-US" dirty="0" err="1"/>
              <a:t>über</a:t>
            </a:r>
            <a:r>
              <a:rPr lang="en-US" dirty="0"/>
              <a:t> Leben/Tod</a:t>
            </a:r>
          </a:p>
          <a:p>
            <a:r>
              <a:rPr lang="en-US" dirty="0" err="1"/>
              <a:t>Thematisiert</a:t>
            </a:r>
            <a:r>
              <a:rPr lang="en-US" dirty="0"/>
              <a:t> die </a:t>
            </a:r>
            <a:r>
              <a:rPr lang="en-US" dirty="0" err="1"/>
              <a:t>Politik</a:t>
            </a:r>
            <a:r>
              <a:rPr lang="en-US" dirty="0"/>
              <a:t> des “</a:t>
            </a:r>
            <a:r>
              <a:rPr lang="en-US" dirty="0" err="1"/>
              <a:t>Sterben-Lassens</a:t>
            </a:r>
            <a:r>
              <a:rPr lang="en-US" dirty="0"/>
              <a:t>”</a:t>
            </a:r>
          </a:p>
          <a:p>
            <a:r>
              <a:rPr lang="en-US" dirty="0" err="1"/>
              <a:t>Weist</a:t>
            </a:r>
            <a:r>
              <a:rPr lang="en-US" dirty="0"/>
              <a:t> auf die </a:t>
            </a:r>
            <a:r>
              <a:rPr lang="en-US" dirty="0" err="1"/>
              <a:t>regulativen</a:t>
            </a:r>
            <a:r>
              <a:rPr lang="en-US" dirty="0"/>
              <a:t> </a:t>
            </a:r>
            <a:r>
              <a:rPr lang="en-US" dirty="0" err="1"/>
              <a:t>Maßnahmen</a:t>
            </a:r>
            <a:r>
              <a:rPr lang="en-US" dirty="0"/>
              <a:t> </a:t>
            </a:r>
            <a:r>
              <a:rPr lang="en-US" dirty="0" err="1"/>
              <a:t>im</a:t>
            </a:r>
            <a:r>
              <a:rPr lang="en-US" dirty="0"/>
              <a:t> </a:t>
            </a:r>
            <a:r>
              <a:rPr lang="en-US" dirty="0" err="1"/>
              <a:t>Zuge</a:t>
            </a:r>
            <a:r>
              <a:rPr lang="en-US" dirty="0"/>
              <a:t> der </a:t>
            </a:r>
            <a:r>
              <a:rPr lang="en-US" dirty="0" err="1"/>
              <a:t>Pandemie-Bekämpfung</a:t>
            </a:r>
            <a:r>
              <a:rPr lang="en-US" dirty="0"/>
              <a:t> </a:t>
            </a:r>
            <a:r>
              <a:rPr lang="en-US" dirty="0" err="1"/>
              <a:t>hin</a:t>
            </a:r>
            <a:r>
              <a:rPr lang="en-US" dirty="0"/>
              <a:t>, die </a:t>
            </a:r>
            <a:r>
              <a:rPr lang="en-US" dirty="0" err="1"/>
              <a:t>sich</a:t>
            </a:r>
            <a:r>
              <a:rPr lang="en-US" dirty="0"/>
              <a:t> auf das </a:t>
            </a:r>
            <a:r>
              <a:rPr lang="en-US" dirty="0" err="1"/>
              <a:t>Kollektiv</a:t>
            </a:r>
            <a:r>
              <a:rPr lang="en-US" dirty="0"/>
              <a:t> der </a:t>
            </a:r>
            <a:r>
              <a:rPr lang="en-US" dirty="0" err="1"/>
              <a:t>Bevölkerung</a:t>
            </a:r>
            <a:r>
              <a:rPr lang="en-US" dirty="0"/>
              <a:t> </a:t>
            </a:r>
            <a:r>
              <a:rPr lang="en-US" dirty="0" err="1"/>
              <a:t>richten</a:t>
            </a:r>
            <a:endParaRPr lang="en-US" dirty="0"/>
          </a:p>
        </p:txBody>
      </p:sp>
    </p:spTree>
    <p:extLst>
      <p:ext uri="{BB962C8B-B14F-4D97-AF65-F5344CB8AC3E}">
        <p14:creationId xmlns:p14="http://schemas.microsoft.com/office/powerpoint/2010/main" val="2139972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BB7BC-DB71-4BF5-8244-BBC8CDADA0C8}"/>
              </a:ext>
            </a:extLst>
          </p:cNvPr>
          <p:cNvSpPr>
            <a:spLocks noGrp="1"/>
          </p:cNvSpPr>
          <p:nvPr>
            <p:ph type="title"/>
          </p:nvPr>
        </p:nvSpPr>
        <p:spPr/>
        <p:txBody>
          <a:bodyPr/>
          <a:lstStyle/>
          <a:p>
            <a:r>
              <a:rPr lang="de-DE" dirty="0"/>
              <a:t>Vorläufiges Zwischenfazit</a:t>
            </a:r>
          </a:p>
        </p:txBody>
      </p:sp>
      <p:sp>
        <p:nvSpPr>
          <p:cNvPr id="3" name="Inhaltsplatzhalter 2">
            <a:extLst>
              <a:ext uri="{FF2B5EF4-FFF2-40B4-BE49-F238E27FC236}">
                <a16:creationId xmlns:a16="http://schemas.microsoft.com/office/drawing/2014/main" id="{FC69BE65-62C4-4EB9-88AF-D4EF404F357D}"/>
              </a:ext>
            </a:extLst>
          </p:cNvPr>
          <p:cNvSpPr>
            <a:spLocks noGrp="1"/>
          </p:cNvSpPr>
          <p:nvPr>
            <p:ph idx="1"/>
          </p:nvPr>
        </p:nvSpPr>
        <p:spPr/>
        <p:txBody>
          <a:bodyPr/>
          <a:lstStyle/>
          <a:p>
            <a:r>
              <a:rPr lang="de-DE" dirty="0"/>
              <a:t>Die inhaltliche Bandbreite der untersuchten Texte und Publikationen ist sehr groß – selbst wenn man im voraus eine Unterteilung in wissenschaftliche Texte und Medien vornimmt</a:t>
            </a:r>
          </a:p>
          <a:p>
            <a:endParaRPr lang="de-DE" dirty="0"/>
          </a:p>
          <a:p>
            <a:r>
              <a:rPr lang="de-DE" dirty="0"/>
              <a:t>Die überwiegende Mehrheit der Autor*innen betont die Aktualität des Themas</a:t>
            </a:r>
          </a:p>
          <a:p>
            <a:endParaRPr lang="de-DE" dirty="0"/>
          </a:p>
          <a:p>
            <a:r>
              <a:rPr lang="de-DE" dirty="0"/>
              <a:t>Ebenso wird in vielen Texten der Versuch unternommen, mit dem Verweis auf die Biopolitik ein sehr umfassendes Thema zu beschreiben oder zu analysieren (Gesellschaft, Leben, Politik)</a:t>
            </a:r>
          </a:p>
        </p:txBody>
      </p:sp>
    </p:spTree>
    <p:extLst>
      <p:ext uri="{BB962C8B-B14F-4D97-AF65-F5344CB8AC3E}">
        <p14:creationId xmlns:p14="http://schemas.microsoft.com/office/powerpoint/2010/main" val="2560214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60F4B9-3D5E-4285-887A-F22451303D78}"/>
              </a:ext>
            </a:extLst>
          </p:cNvPr>
          <p:cNvSpPr>
            <a:spLocks noGrp="1"/>
          </p:cNvSpPr>
          <p:nvPr>
            <p:ph type="title"/>
          </p:nvPr>
        </p:nvSpPr>
        <p:spPr/>
        <p:txBody>
          <a:bodyPr/>
          <a:lstStyle/>
          <a:p>
            <a:r>
              <a:rPr lang="de-DE" dirty="0"/>
              <a:t>Vorläufiges Zwischenfazit</a:t>
            </a:r>
          </a:p>
        </p:txBody>
      </p:sp>
      <p:sp>
        <p:nvSpPr>
          <p:cNvPr id="3" name="Inhaltsplatzhalter 2">
            <a:extLst>
              <a:ext uri="{FF2B5EF4-FFF2-40B4-BE49-F238E27FC236}">
                <a16:creationId xmlns:a16="http://schemas.microsoft.com/office/drawing/2014/main" id="{F3380FA8-A5E2-4B61-B2E8-38AFE3FAE963}"/>
              </a:ext>
            </a:extLst>
          </p:cNvPr>
          <p:cNvSpPr>
            <a:spLocks noGrp="1"/>
          </p:cNvSpPr>
          <p:nvPr>
            <p:ph idx="1"/>
          </p:nvPr>
        </p:nvSpPr>
        <p:spPr/>
        <p:txBody>
          <a:bodyPr/>
          <a:lstStyle/>
          <a:p>
            <a:r>
              <a:rPr lang="de-DE" dirty="0"/>
              <a:t>Einige Texte bleiben sehr eng bei Foucaults Begriffen und integrieren die Pandemie in dessen Terminologie und Analyse, andere überführen den Begriff der Biopolitik in einen komplett fremden Kontext und nutzen ihn z.T. eher metaphorisch oder als reines Stichwort</a:t>
            </a:r>
          </a:p>
          <a:p>
            <a:r>
              <a:rPr lang="de-DE" dirty="0"/>
              <a:t>Autor*innen setzen sehr unterschiedliche Schwerpunkte, die teilweise nur am Rande etwas mit Biopolitik zu tun haben</a:t>
            </a:r>
          </a:p>
        </p:txBody>
      </p:sp>
    </p:spTree>
    <p:extLst>
      <p:ext uri="{BB962C8B-B14F-4D97-AF65-F5344CB8AC3E}">
        <p14:creationId xmlns:p14="http://schemas.microsoft.com/office/powerpoint/2010/main" val="2116679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4B6191-19D5-4BB0-B774-2FF8468E2771}"/>
              </a:ext>
            </a:extLst>
          </p:cNvPr>
          <p:cNvSpPr>
            <a:spLocks noGrp="1"/>
          </p:cNvSpPr>
          <p:nvPr>
            <p:ph type="title"/>
          </p:nvPr>
        </p:nvSpPr>
        <p:spPr/>
        <p:txBody>
          <a:bodyPr/>
          <a:lstStyle/>
          <a:p>
            <a:r>
              <a:rPr lang="de-DE" dirty="0"/>
              <a:t>Literatur</a:t>
            </a:r>
          </a:p>
        </p:txBody>
      </p:sp>
      <p:sp>
        <p:nvSpPr>
          <p:cNvPr id="3" name="Inhaltsplatzhalter 2">
            <a:extLst>
              <a:ext uri="{FF2B5EF4-FFF2-40B4-BE49-F238E27FC236}">
                <a16:creationId xmlns:a16="http://schemas.microsoft.com/office/drawing/2014/main" id="{191DD1FE-9424-4839-BB0C-9C365FB25F2D}"/>
              </a:ext>
            </a:extLst>
          </p:cNvPr>
          <p:cNvSpPr>
            <a:spLocks noGrp="1"/>
          </p:cNvSpPr>
          <p:nvPr>
            <p:ph idx="1"/>
          </p:nvPr>
        </p:nvSpPr>
        <p:spPr/>
        <p:txBody>
          <a:bodyPr>
            <a:normAutofit fontScale="55000" lnSpcReduction="20000"/>
          </a:bodyPr>
          <a:lstStyle/>
          <a:p>
            <a:r>
              <a:rPr lang="de-DE" dirty="0"/>
              <a:t>Foucault, M., &amp; Ott, M. (1999). In Verteidigung der Gesellschaft: Vorlesungen am Collège de France (1975-76). Suhrkamp.</a:t>
            </a:r>
          </a:p>
          <a:p>
            <a:r>
              <a:rPr lang="de-DE" dirty="0"/>
              <a:t>Foucault, Michael (2011). Analytik der Macht, Suhrkamp-Taschenbuch Wissenschaft. Frankfurt am Main.</a:t>
            </a:r>
          </a:p>
          <a:p>
            <a:r>
              <a:rPr lang="de-DE" dirty="0"/>
              <a:t>Foucault, M. (1978). Dispositive der Macht: Über Sexualität, Wissen und Wahrheit. Merve Verlag.</a:t>
            </a:r>
          </a:p>
          <a:p>
            <a:r>
              <a:rPr lang="de-DE" dirty="0"/>
              <a:t>Foucault, M. (1977). Sexualität und Wahrheit, Bd. 1: Der Wille zum Wissen. Frankfurt/M, 9.</a:t>
            </a:r>
          </a:p>
          <a:p>
            <a:r>
              <a:rPr lang="de-DE" dirty="0"/>
              <a:t>Gehring, P. (2014). Bio-Politik/Bio-Macht. In Foucault-Handbuch (pp. 230-232). JB Metzler, Stuttgart.</a:t>
            </a:r>
          </a:p>
          <a:p>
            <a:r>
              <a:rPr lang="de-DE" dirty="0"/>
              <a:t>Lemke, T. (2016). Biopolitik zur Einführung. Junius Verlag.</a:t>
            </a:r>
          </a:p>
          <a:p>
            <a:r>
              <a:rPr lang="de-DE" dirty="0" err="1"/>
              <a:t>Stronegger</a:t>
            </a:r>
            <a:r>
              <a:rPr lang="de-DE" dirty="0"/>
              <a:t>, W. J. (2020, </a:t>
            </a:r>
            <a:r>
              <a:rPr lang="de-DE" dirty="0" err="1"/>
              <a:t>July</a:t>
            </a:r>
            <a:r>
              <a:rPr lang="de-DE" dirty="0"/>
              <a:t>). Zwischen übersteigerter und fehlender Solidarität. Die Covid-19-Pandemie aus biopolitischer Perspektive nach Foucault. In Die Corona-Pandemie (pp. 213-236). Nomos Verlagsgesellschaft mbH &amp; Co. KG.</a:t>
            </a:r>
          </a:p>
          <a:p>
            <a:r>
              <a:rPr lang="de-DE" dirty="0"/>
              <a:t>https://www.zeit.de/gesellschaft/2020-04/demokratie-coronavirus-wahlen-bundestag-abgeordnete</a:t>
            </a:r>
          </a:p>
          <a:p>
            <a:r>
              <a:rPr lang="de-DE" dirty="0"/>
              <a:t>https://www.philosophie.ch/artikel/was-ist-biopolitik</a:t>
            </a:r>
          </a:p>
          <a:p>
            <a:r>
              <a:rPr lang="de-DE" dirty="0"/>
              <a:t>https://www.diebresche.org/foucault-virus-und-biopolitik/</a:t>
            </a:r>
          </a:p>
          <a:p>
            <a:r>
              <a:rPr lang="de-DE" dirty="0"/>
              <a:t>https://www.nzz.ch/feuilleton/coronavirus-roberto-esposito-ueber-moderne-biopolitik-ld.1556128?reduced=true</a:t>
            </a:r>
          </a:p>
          <a:p>
            <a:r>
              <a:rPr lang="de-DE" dirty="0"/>
              <a:t>https://geschichtedergegenwart.ch/mit-foucault-die-pandemie-verstehen/</a:t>
            </a:r>
          </a:p>
          <a:p>
            <a:r>
              <a:rPr lang="de-DE" dirty="0"/>
              <a:t>https://www.suhrkamp.de/themen/biopolitik_und_corona_441.html</a:t>
            </a:r>
          </a:p>
          <a:p>
            <a:endParaRPr lang="de-DE" dirty="0"/>
          </a:p>
        </p:txBody>
      </p:sp>
    </p:spTree>
    <p:extLst>
      <p:ext uri="{BB962C8B-B14F-4D97-AF65-F5344CB8AC3E}">
        <p14:creationId xmlns:p14="http://schemas.microsoft.com/office/powerpoint/2010/main" val="1707528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0B13FF8-2B3C-4BC1-B3E4-254B3F8C3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BB5CECD-4284-4936-B9EA-741188235FC8}"/>
              </a:ext>
            </a:extLst>
          </p:cNvPr>
          <p:cNvSpPr>
            <a:spLocks noGrp="1"/>
          </p:cNvSpPr>
          <p:nvPr>
            <p:ph type="title"/>
          </p:nvPr>
        </p:nvSpPr>
        <p:spPr>
          <a:xfrm>
            <a:off x="198783" y="629266"/>
            <a:ext cx="4201766" cy="5594554"/>
          </a:xfrm>
        </p:spPr>
        <p:txBody>
          <a:bodyPr anchor="ctr">
            <a:normAutofit/>
          </a:bodyPr>
          <a:lstStyle/>
          <a:p>
            <a:r>
              <a:rPr lang="de-DE" sz="4800" dirty="0">
                <a:solidFill>
                  <a:srgbClr val="EBEBEB"/>
                </a:solidFill>
              </a:rPr>
              <a:t>Was haben diese Schlagzeilen gemeinsam?</a:t>
            </a:r>
          </a:p>
        </p:txBody>
      </p:sp>
      <p:sp>
        <p:nvSpPr>
          <p:cNvPr id="14" name="Freeform 7">
            <a:extLst>
              <a:ext uri="{FF2B5EF4-FFF2-40B4-BE49-F238E27FC236}">
                <a16:creationId xmlns:a16="http://schemas.microsoft.com/office/drawing/2014/main" id="{B9C1207E-FFD8-4821-AFE6-71C7243609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16" name="Freeform: Shape 15">
            <a:extLst>
              <a:ext uri="{FF2B5EF4-FFF2-40B4-BE49-F238E27FC236}">
                <a16:creationId xmlns:a16="http://schemas.microsoft.com/office/drawing/2014/main" id="{2B199503-2632-490F-8EB2-759D88708F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4747655" y="-586345"/>
            <a:ext cx="6858001" cy="8030691"/>
          </a:xfrm>
          <a:custGeom>
            <a:avLst/>
            <a:gdLst>
              <a:gd name="connsiteX0" fmla="*/ 6858001 w 6858001"/>
              <a:gd name="connsiteY0" fmla="*/ 1177 h 8030691"/>
              <a:gd name="connsiteX1" fmla="*/ 6858001 w 6858001"/>
              <a:gd name="connsiteY1" fmla="*/ 1344715 h 8030691"/>
              <a:gd name="connsiteX2" fmla="*/ 6858000 w 6858001"/>
              <a:gd name="connsiteY2" fmla="*/ 1344715 h 8030691"/>
              <a:gd name="connsiteX3" fmla="*/ 6858000 w 6858001"/>
              <a:gd name="connsiteY3" fmla="*/ 8030691 h 8030691"/>
              <a:gd name="connsiteX4" fmla="*/ 0 w 6858001"/>
              <a:gd name="connsiteY4" fmla="*/ 8030690 h 8030691"/>
              <a:gd name="connsiteX5" fmla="*/ 0 w 6858001"/>
              <a:gd name="connsiteY5" fmla="*/ 477747 h 8030691"/>
              <a:gd name="connsiteX6" fmla="*/ 1 w 6858001"/>
              <a:gd name="connsiteY6" fmla="*/ 477747 h 8030691"/>
              <a:gd name="connsiteX7" fmla="*/ 1 w 6858001"/>
              <a:gd name="connsiteY7" fmla="*/ 0 h 8030691"/>
              <a:gd name="connsiteX8" fmla="*/ 40463 w 6858001"/>
              <a:gd name="connsiteY8" fmla="*/ 5883 h 8030691"/>
              <a:gd name="connsiteX9" fmla="*/ 159107 w 6858001"/>
              <a:gd name="connsiteY9" fmla="*/ 23196 h 8030691"/>
              <a:gd name="connsiteX10" fmla="*/ 245518 w 6858001"/>
              <a:gd name="connsiteY10" fmla="*/ 35299 h 8030691"/>
              <a:gd name="connsiteX11" fmla="*/ 348388 w 6858001"/>
              <a:gd name="connsiteY11" fmla="*/ 48074 h 8030691"/>
              <a:gd name="connsiteX12" fmla="*/ 470460 w 6858001"/>
              <a:gd name="connsiteY12" fmla="*/ 63370 h 8030691"/>
              <a:gd name="connsiteX13" fmla="*/ 605563 w 6858001"/>
              <a:gd name="connsiteY13" fmla="*/ 79507 h 8030691"/>
              <a:gd name="connsiteX14" fmla="*/ 757810 w 6858001"/>
              <a:gd name="connsiteY14" fmla="*/ 96484 h 8030691"/>
              <a:gd name="connsiteX15" fmla="*/ 923774 w 6858001"/>
              <a:gd name="connsiteY15" fmla="*/ 114469 h 8030691"/>
              <a:gd name="connsiteX16" fmla="*/ 1104139 w 6858001"/>
              <a:gd name="connsiteY16" fmla="*/ 132455 h 8030691"/>
              <a:gd name="connsiteX17" fmla="*/ 1296163 w 6858001"/>
              <a:gd name="connsiteY17" fmla="*/ 150776 h 8030691"/>
              <a:gd name="connsiteX18" fmla="*/ 1503275 w 6858001"/>
              <a:gd name="connsiteY18" fmla="*/ 167753 h 8030691"/>
              <a:gd name="connsiteX19" fmla="*/ 1719988 w 6858001"/>
              <a:gd name="connsiteY19" fmla="*/ 184058 h 8030691"/>
              <a:gd name="connsiteX20" fmla="*/ 1949045 w 6858001"/>
              <a:gd name="connsiteY20" fmla="*/ 198850 h 8030691"/>
              <a:gd name="connsiteX21" fmla="*/ 2187703 w 6858001"/>
              <a:gd name="connsiteY21" fmla="*/ 212969 h 8030691"/>
              <a:gd name="connsiteX22" fmla="*/ 2436649 w 6858001"/>
              <a:gd name="connsiteY22" fmla="*/ 226249 h 8030691"/>
              <a:gd name="connsiteX23" fmla="*/ 2564208 w 6858001"/>
              <a:gd name="connsiteY23" fmla="*/ 230955 h 8030691"/>
              <a:gd name="connsiteX24" fmla="*/ 2694509 w 6858001"/>
              <a:gd name="connsiteY24" fmla="*/ 236166 h 8030691"/>
              <a:gd name="connsiteX25" fmla="*/ 2826869 w 6858001"/>
              <a:gd name="connsiteY25" fmla="*/ 241040 h 8030691"/>
              <a:gd name="connsiteX26" fmla="*/ 2959914 w 6858001"/>
              <a:gd name="connsiteY26" fmla="*/ 244234 h 8030691"/>
              <a:gd name="connsiteX27" fmla="*/ 3095702 w 6858001"/>
              <a:gd name="connsiteY27" fmla="*/ 247092 h 8030691"/>
              <a:gd name="connsiteX28" fmla="*/ 3232862 w 6858001"/>
              <a:gd name="connsiteY28" fmla="*/ 250117 h 8030691"/>
              <a:gd name="connsiteX29" fmla="*/ 3372766 w 6858001"/>
              <a:gd name="connsiteY29" fmla="*/ 252134 h 8030691"/>
              <a:gd name="connsiteX30" fmla="*/ 3514040 w 6858001"/>
              <a:gd name="connsiteY30" fmla="*/ 252134 h 8030691"/>
              <a:gd name="connsiteX31" fmla="*/ 3656686 w 6858001"/>
              <a:gd name="connsiteY31" fmla="*/ 253143 h 8030691"/>
              <a:gd name="connsiteX32" fmla="*/ 3800705 w 6858001"/>
              <a:gd name="connsiteY32" fmla="*/ 252134 h 8030691"/>
              <a:gd name="connsiteX33" fmla="*/ 3946780 w 6858001"/>
              <a:gd name="connsiteY33" fmla="*/ 250117 h 8030691"/>
              <a:gd name="connsiteX34" fmla="*/ 4092856 w 6858001"/>
              <a:gd name="connsiteY34" fmla="*/ 248268 h 8030691"/>
              <a:gd name="connsiteX35" fmla="*/ 4240988 w 6858001"/>
              <a:gd name="connsiteY35" fmla="*/ 244234 h 8030691"/>
              <a:gd name="connsiteX36" fmla="*/ 4390492 w 6858001"/>
              <a:gd name="connsiteY36" fmla="*/ 240032 h 8030691"/>
              <a:gd name="connsiteX37" fmla="*/ 4539997 w 6858001"/>
              <a:gd name="connsiteY37" fmla="*/ 235157 h 8030691"/>
              <a:gd name="connsiteX38" fmla="*/ 4690873 w 6858001"/>
              <a:gd name="connsiteY38" fmla="*/ 228266 h 8030691"/>
              <a:gd name="connsiteX39" fmla="*/ 4843120 w 6858001"/>
              <a:gd name="connsiteY39" fmla="*/ 220029 h 8030691"/>
              <a:gd name="connsiteX40" fmla="*/ 4996054 w 6858001"/>
              <a:gd name="connsiteY40" fmla="*/ 212129 h 8030691"/>
              <a:gd name="connsiteX41" fmla="*/ 5148987 w 6858001"/>
              <a:gd name="connsiteY41" fmla="*/ 202044 h 8030691"/>
              <a:gd name="connsiteX42" fmla="*/ 5303978 w 6858001"/>
              <a:gd name="connsiteY42" fmla="*/ 189941 h 8030691"/>
              <a:gd name="connsiteX43" fmla="*/ 5456911 w 6858001"/>
              <a:gd name="connsiteY43" fmla="*/ 177839 h 8030691"/>
              <a:gd name="connsiteX44" fmla="*/ 5612588 w 6858001"/>
              <a:gd name="connsiteY44" fmla="*/ 163887 h 8030691"/>
              <a:gd name="connsiteX45" fmla="*/ 5768950 w 6858001"/>
              <a:gd name="connsiteY45" fmla="*/ 148591 h 8030691"/>
              <a:gd name="connsiteX46" fmla="*/ 5923255 w 6858001"/>
              <a:gd name="connsiteY46" fmla="*/ 132455 h 8030691"/>
              <a:gd name="connsiteX47" fmla="*/ 6079618 w 6858001"/>
              <a:gd name="connsiteY47" fmla="*/ 113629 h 8030691"/>
              <a:gd name="connsiteX48" fmla="*/ 6235294 w 6858001"/>
              <a:gd name="connsiteY48" fmla="*/ 93458 h 8030691"/>
              <a:gd name="connsiteX49" fmla="*/ 6391657 w 6858001"/>
              <a:gd name="connsiteY49" fmla="*/ 73455 h 8030691"/>
              <a:gd name="connsiteX50" fmla="*/ 6547333 w 6858001"/>
              <a:gd name="connsiteY50" fmla="*/ 50091 h 8030691"/>
              <a:gd name="connsiteX51" fmla="*/ 6702324 w 6858001"/>
              <a:gd name="connsiteY51" fmla="*/ 26222 h 80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8030691">
                <a:moveTo>
                  <a:pt x="6858001" y="1177"/>
                </a:moveTo>
                <a:lnTo>
                  <a:pt x="6858001" y="1344715"/>
                </a:lnTo>
                <a:lnTo>
                  <a:pt x="6858000" y="1344715"/>
                </a:lnTo>
                <a:lnTo>
                  <a:pt x="6858000" y="8030691"/>
                </a:lnTo>
                <a:lnTo>
                  <a:pt x="0" y="8030690"/>
                </a:lnTo>
                <a:lnTo>
                  <a:pt x="0" y="477747"/>
                </a:lnTo>
                <a:lnTo>
                  <a:pt x="1" y="477747"/>
                </a:lnTo>
                <a:lnTo>
                  <a:pt x="1" y="0"/>
                </a:lnTo>
                <a:lnTo>
                  <a:pt x="40463" y="5883"/>
                </a:lnTo>
                <a:lnTo>
                  <a:pt x="159107" y="23196"/>
                </a:lnTo>
                <a:lnTo>
                  <a:pt x="245518" y="35299"/>
                </a:lnTo>
                <a:lnTo>
                  <a:pt x="348388" y="48074"/>
                </a:lnTo>
                <a:lnTo>
                  <a:pt x="470460" y="63370"/>
                </a:lnTo>
                <a:lnTo>
                  <a:pt x="605563" y="79507"/>
                </a:lnTo>
                <a:lnTo>
                  <a:pt x="757810" y="96484"/>
                </a:lnTo>
                <a:lnTo>
                  <a:pt x="923774" y="114469"/>
                </a:lnTo>
                <a:lnTo>
                  <a:pt x="1104139" y="132455"/>
                </a:lnTo>
                <a:lnTo>
                  <a:pt x="1296163" y="150776"/>
                </a:lnTo>
                <a:lnTo>
                  <a:pt x="1503275" y="167753"/>
                </a:lnTo>
                <a:lnTo>
                  <a:pt x="1719988" y="184058"/>
                </a:lnTo>
                <a:lnTo>
                  <a:pt x="1949045" y="198850"/>
                </a:lnTo>
                <a:lnTo>
                  <a:pt x="2187703" y="212969"/>
                </a:lnTo>
                <a:lnTo>
                  <a:pt x="2436649" y="226249"/>
                </a:lnTo>
                <a:lnTo>
                  <a:pt x="2564208" y="230955"/>
                </a:lnTo>
                <a:lnTo>
                  <a:pt x="2694509" y="236166"/>
                </a:lnTo>
                <a:lnTo>
                  <a:pt x="2826869" y="241040"/>
                </a:lnTo>
                <a:lnTo>
                  <a:pt x="2959914" y="244234"/>
                </a:lnTo>
                <a:lnTo>
                  <a:pt x="3095702" y="247092"/>
                </a:lnTo>
                <a:lnTo>
                  <a:pt x="3232862" y="250117"/>
                </a:lnTo>
                <a:lnTo>
                  <a:pt x="3372766" y="252134"/>
                </a:lnTo>
                <a:lnTo>
                  <a:pt x="3514040" y="252134"/>
                </a:lnTo>
                <a:lnTo>
                  <a:pt x="3656686" y="253143"/>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18" name="Rectangle 17">
            <a:extLst>
              <a:ext uri="{FF2B5EF4-FFF2-40B4-BE49-F238E27FC236}">
                <a16:creationId xmlns:a16="http://schemas.microsoft.com/office/drawing/2014/main" id="{F11C7CB4-0228-486A-931A-262ABB670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7" name="Inhaltsplatzhalter 6">
            <a:extLst>
              <a:ext uri="{FF2B5EF4-FFF2-40B4-BE49-F238E27FC236}">
                <a16:creationId xmlns:a16="http://schemas.microsoft.com/office/drawing/2014/main" id="{9101FEA5-1070-41DD-B0F1-A7CBA963498E}"/>
              </a:ext>
            </a:extLst>
          </p:cNvPr>
          <p:cNvPicPr>
            <a:picLocks noGrp="1" noChangeAspect="1"/>
          </p:cNvPicPr>
          <p:nvPr>
            <p:ph idx="1"/>
          </p:nvPr>
        </p:nvPicPr>
        <p:blipFill>
          <a:blip r:embed="rId2"/>
          <a:stretch>
            <a:fillRect/>
          </a:stretch>
        </p:blipFill>
        <p:spPr>
          <a:xfrm>
            <a:off x="5062537" y="1914525"/>
            <a:ext cx="6467475" cy="876300"/>
          </a:xfrm>
        </p:spPr>
      </p:pic>
      <p:pic>
        <p:nvPicPr>
          <p:cNvPr id="5" name="Inhaltsplatzhalter 4">
            <a:extLst>
              <a:ext uri="{FF2B5EF4-FFF2-40B4-BE49-F238E27FC236}">
                <a16:creationId xmlns:a16="http://schemas.microsoft.com/office/drawing/2014/main" id="{F91036C8-A2A8-42DA-991E-8C4AC0C8321E}"/>
              </a:ext>
            </a:extLst>
          </p:cNvPr>
          <p:cNvPicPr>
            <a:picLocks noChangeAspect="1"/>
          </p:cNvPicPr>
          <p:nvPr/>
        </p:nvPicPr>
        <p:blipFill>
          <a:blip r:embed="rId3"/>
          <a:stretch>
            <a:fillRect/>
          </a:stretch>
        </p:blipFill>
        <p:spPr>
          <a:xfrm>
            <a:off x="5048452" y="3562395"/>
            <a:ext cx="6495847" cy="943927"/>
          </a:xfrm>
          <a:prstGeom prst="rect">
            <a:avLst/>
          </a:prstGeom>
          <a:effectLst/>
        </p:spPr>
      </p:pic>
    </p:spTree>
    <p:extLst>
      <p:ext uri="{BB962C8B-B14F-4D97-AF65-F5344CB8AC3E}">
        <p14:creationId xmlns:p14="http://schemas.microsoft.com/office/powerpoint/2010/main" val="10403933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0B13FF8-2B3C-4BC1-B3E4-254B3F8C3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9BF00D6-92A9-478C-9B39-8F1578AB1995}"/>
              </a:ext>
            </a:extLst>
          </p:cNvPr>
          <p:cNvSpPr>
            <a:spLocks noGrp="1"/>
          </p:cNvSpPr>
          <p:nvPr>
            <p:ph type="title"/>
          </p:nvPr>
        </p:nvSpPr>
        <p:spPr>
          <a:xfrm>
            <a:off x="159026" y="629266"/>
            <a:ext cx="4348555" cy="5594554"/>
          </a:xfrm>
        </p:spPr>
        <p:txBody>
          <a:bodyPr anchor="ctr">
            <a:normAutofit/>
          </a:bodyPr>
          <a:lstStyle/>
          <a:p>
            <a:r>
              <a:rPr lang="de-DE" sz="4800" dirty="0">
                <a:solidFill>
                  <a:srgbClr val="EBEBEB"/>
                </a:solidFill>
              </a:rPr>
              <a:t>Was haben diese Schlagzeilen gemeinsam?</a:t>
            </a:r>
          </a:p>
        </p:txBody>
      </p:sp>
      <p:sp>
        <p:nvSpPr>
          <p:cNvPr id="14" name="Freeform 7">
            <a:extLst>
              <a:ext uri="{FF2B5EF4-FFF2-40B4-BE49-F238E27FC236}">
                <a16:creationId xmlns:a16="http://schemas.microsoft.com/office/drawing/2014/main" id="{B9C1207E-FFD8-4821-AFE6-71C7243609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16" name="Freeform: Shape 15">
            <a:extLst>
              <a:ext uri="{FF2B5EF4-FFF2-40B4-BE49-F238E27FC236}">
                <a16:creationId xmlns:a16="http://schemas.microsoft.com/office/drawing/2014/main" id="{2B199503-2632-490F-8EB2-759D88708F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4747655" y="-586345"/>
            <a:ext cx="6858001" cy="8030691"/>
          </a:xfrm>
          <a:custGeom>
            <a:avLst/>
            <a:gdLst>
              <a:gd name="connsiteX0" fmla="*/ 6858001 w 6858001"/>
              <a:gd name="connsiteY0" fmla="*/ 1177 h 8030691"/>
              <a:gd name="connsiteX1" fmla="*/ 6858001 w 6858001"/>
              <a:gd name="connsiteY1" fmla="*/ 1344715 h 8030691"/>
              <a:gd name="connsiteX2" fmla="*/ 6858000 w 6858001"/>
              <a:gd name="connsiteY2" fmla="*/ 1344715 h 8030691"/>
              <a:gd name="connsiteX3" fmla="*/ 6858000 w 6858001"/>
              <a:gd name="connsiteY3" fmla="*/ 8030691 h 8030691"/>
              <a:gd name="connsiteX4" fmla="*/ 0 w 6858001"/>
              <a:gd name="connsiteY4" fmla="*/ 8030690 h 8030691"/>
              <a:gd name="connsiteX5" fmla="*/ 0 w 6858001"/>
              <a:gd name="connsiteY5" fmla="*/ 477747 h 8030691"/>
              <a:gd name="connsiteX6" fmla="*/ 1 w 6858001"/>
              <a:gd name="connsiteY6" fmla="*/ 477747 h 8030691"/>
              <a:gd name="connsiteX7" fmla="*/ 1 w 6858001"/>
              <a:gd name="connsiteY7" fmla="*/ 0 h 8030691"/>
              <a:gd name="connsiteX8" fmla="*/ 40463 w 6858001"/>
              <a:gd name="connsiteY8" fmla="*/ 5883 h 8030691"/>
              <a:gd name="connsiteX9" fmla="*/ 159107 w 6858001"/>
              <a:gd name="connsiteY9" fmla="*/ 23196 h 8030691"/>
              <a:gd name="connsiteX10" fmla="*/ 245518 w 6858001"/>
              <a:gd name="connsiteY10" fmla="*/ 35299 h 8030691"/>
              <a:gd name="connsiteX11" fmla="*/ 348388 w 6858001"/>
              <a:gd name="connsiteY11" fmla="*/ 48074 h 8030691"/>
              <a:gd name="connsiteX12" fmla="*/ 470460 w 6858001"/>
              <a:gd name="connsiteY12" fmla="*/ 63370 h 8030691"/>
              <a:gd name="connsiteX13" fmla="*/ 605563 w 6858001"/>
              <a:gd name="connsiteY13" fmla="*/ 79507 h 8030691"/>
              <a:gd name="connsiteX14" fmla="*/ 757810 w 6858001"/>
              <a:gd name="connsiteY14" fmla="*/ 96484 h 8030691"/>
              <a:gd name="connsiteX15" fmla="*/ 923774 w 6858001"/>
              <a:gd name="connsiteY15" fmla="*/ 114469 h 8030691"/>
              <a:gd name="connsiteX16" fmla="*/ 1104139 w 6858001"/>
              <a:gd name="connsiteY16" fmla="*/ 132455 h 8030691"/>
              <a:gd name="connsiteX17" fmla="*/ 1296163 w 6858001"/>
              <a:gd name="connsiteY17" fmla="*/ 150776 h 8030691"/>
              <a:gd name="connsiteX18" fmla="*/ 1503275 w 6858001"/>
              <a:gd name="connsiteY18" fmla="*/ 167753 h 8030691"/>
              <a:gd name="connsiteX19" fmla="*/ 1719988 w 6858001"/>
              <a:gd name="connsiteY19" fmla="*/ 184058 h 8030691"/>
              <a:gd name="connsiteX20" fmla="*/ 1949045 w 6858001"/>
              <a:gd name="connsiteY20" fmla="*/ 198850 h 8030691"/>
              <a:gd name="connsiteX21" fmla="*/ 2187703 w 6858001"/>
              <a:gd name="connsiteY21" fmla="*/ 212969 h 8030691"/>
              <a:gd name="connsiteX22" fmla="*/ 2436649 w 6858001"/>
              <a:gd name="connsiteY22" fmla="*/ 226249 h 8030691"/>
              <a:gd name="connsiteX23" fmla="*/ 2564208 w 6858001"/>
              <a:gd name="connsiteY23" fmla="*/ 230955 h 8030691"/>
              <a:gd name="connsiteX24" fmla="*/ 2694509 w 6858001"/>
              <a:gd name="connsiteY24" fmla="*/ 236166 h 8030691"/>
              <a:gd name="connsiteX25" fmla="*/ 2826869 w 6858001"/>
              <a:gd name="connsiteY25" fmla="*/ 241040 h 8030691"/>
              <a:gd name="connsiteX26" fmla="*/ 2959914 w 6858001"/>
              <a:gd name="connsiteY26" fmla="*/ 244234 h 8030691"/>
              <a:gd name="connsiteX27" fmla="*/ 3095702 w 6858001"/>
              <a:gd name="connsiteY27" fmla="*/ 247092 h 8030691"/>
              <a:gd name="connsiteX28" fmla="*/ 3232862 w 6858001"/>
              <a:gd name="connsiteY28" fmla="*/ 250117 h 8030691"/>
              <a:gd name="connsiteX29" fmla="*/ 3372766 w 6858001"/>
              <a:gd name="connsiteY29" fmla="*/ 252134 h 8030691"/>
              <a:gd name="connsiteX30" fmla="*/ 3514040 w 6858001"/>
              <a:gd name="connsiteY30" fmla="*/ 252134 h 8030691"/>
              <a:gd name="connsiteX31" fmla="*/ 3656686 w 6858001"/>
              <a:gd name="connsiteY31" fmla="*/ 253143 h 8030691"/>
              <a:gd name="connsiteX32" fmla="*/ 3800705 w 6858001"/>
              <a:gd name="connsiteY32" fmla="*/ 252134 h 8030691"/>
              <a:gd name="connsiteX33" fmla="*/ 3946780 w 6858001"/>
              <a:gd name="connsiteY33" fmla="*/ 250117 h 8030691"/>
              <a:gd name="connsiteX34" fmla="*/ 4092856 w 6858001"/>
              <a:gd name="connsiteY34" fmla="*/ 248268 h 8030691"/>
              <a:gd name="connsiteX35" fmla="*/ 4240988 w 6858001"/>
              <a:gd name="connsiteY35" fmla="*/ 244234 h 8030691"/>
              <a:gd name="connsiteX36" fmla="*/ 4390492 w 6858001"/>
              <a:gd name="connsiteY36" fmla="*/ 240032 h 8030691"/>
              <a:gd name="connsiteX37" fmla="*/ 4539997 w 6858001"/>
              <a:gd name="connsiteY37" fmla="*/ 235157 h 8030691"/>
              <a:gd name="connsiteX38" fmla="*/ 4690873 w 6858001"/>
              <a:gd name="connsiteY38" fmla="*/ 228266 h 8030691"/>
              <a:gd name="connsiteX39" fmla="*/ 4843120 w 6858001"/>
              <a:gd name="connsiteY39" fmla="*/ 220029 h 8030691"/>
              <a:gd name="connsiteX40" fmla="*/ 4996054 w 6858001"/>
              <a:gd name="connsiteY40" fmla="*/ 212129 h 8030691"/>
              <a:gd name="connsiteX41" fmla="*/ 5148987 w 6858001"/>
              <a:gd name="connsiteY41" fmla="*/ 202044 h 8030691"/>
              <a:gd name="connsiteX42" fmla="*/ 5303978 w 6858001"/>
              <a:gd name="connsiteY42" fmla="*/ 189941 h 8030691"/>
              <a:gd name="connsiteX43" fmla="*/ 5456911 w 6858001"/>
              <a:gd name="connsiteY43" fmla="*/ 177839 h 8030691"/>
              <a:gd name="connsiteX44" fmla="*/ 5612588 w 6858001"/>
              <a:gd name="connsiteY44" fmla="*/ 163887 h 8030691"/>
              <a:gd name="connsiteX45" fmla="*/ 5768950 w 6858001"/>
              <a:gd name="connsiteY45" fmla="*/ 148591 h 8030691"/>
              <a:gd name="connsiteX46" fmla="*/ 5923255 w 6858001"/>
              <a:gd name="connsiteY46" fmla="*/ 132455 h 8030691"/>
              <a:gd name="connsiteX47" fmla="*/ 6079618 w 6858001"/>
              <a:gd name="connsiteY47" fmla="*/ 113629 h 8030691"/>
              <a:gd name="connsiteX48" fmla="*/ 6235294 w 6858001"/>
              <a:gd name="connsiteY48" fmla="*/ 93458 h 8030691"/>
              <a:gd name="connsiteX49" fmla="*/ 6391657 w 6858001"/>
              <a:gd name="connsiteY49" fmla="*/ 73455 h 8030691"/>
              <a:gd name="connsiteX50" fmla="*/ 6547333 w 6858001"/>
              <a:gd name="connsiteY50" fmla="*/ 50091 h 8030691"/>
              <a:gd name="connsiteX51" fmla="*/ 6702324 w 6858001"/>
              <a:gd name="connsiteY51" fmla="*/ 26222 h 80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8030691">
                <a:moveTo>
                  <a:pt x="6858001" y="1177"/>
                </a:moveTo>
                <a:lnTo>
                  <a:pt x="6858001" y="1344715"/>
                </a:lnTo>
                <a:lnTo>
                  <a:pt x="6858000" y="1344715"/>
                </a:lnTo>
                <a:lnTo>
                  <a:pt x="6858000" y="8030691"/>
                </a:lnTo>
                <a:lnTo>
                  <a:pt x="0" y="8030690"/>
                </a:lnTo>
                <a:lnTo>
                  <a:pt x="0" y="477747"/>
                </a:lnTo>
                <a:lnTo>
                  <a:pt x="1" y="477747"/>
                </a:lnTo>
                <a:lnTo>
                  <a:pt x="1" y="0"/>
                </a:lnTo>
                <a:lnTo>
                  <a:pt x="40463" y="5883"/>
                </a:lnTo>
                <a:lnTo>
                  <a:pt x="159107" y="23196"/>
                </a:lnTo>
                <a:lnTo>
                  <a:pt x="245518" y="35299"/>
                </a:lnTo>
                <a:lnTo>
                  <a:pt x="348388" y="48074"/>
                </a:lnTo>
                <a:lnTo>
                  <a:pt x="470460" y="63370"/>
                </a:lnTo>
                <a:lnTo>
                  <a:pt x="605563" y="79507"/>
                </a:lnTo>
                <a:lnTo>
                  <a:pt x="757810" y="96484"/>
                </a:lnTo>
                <a:lnTo>
                  <a:pt x="923774" y="114469"/>
                </a:lnTo>
                <a:lnTo>
                  <a:pt x="1104139" y="132455"/>
                </a:lnTo>
                <a:lnTo>
                  <a:pt x="1296163" y="150776"/>
                </a:lnTo>
                <a:lnTo>
                  <a:pt x="1503275" y="167753"/>
                </a:lnTo>
                <a:lnTo>
                  <a:pt x="1719988" y="184058"/>
                </a:lnTo>
                <a:lnTo>
                  <a:pt x="1949045" y="198850"/>
                </a:lnTo>
                <a:lnTo>
                  <a:pt x="2187703" y="212969"/>
                </a:lnTo>
                <a:lnTo>
                  <a:pt x="2436649" y="226249"/>
                </a:lnTo>
                <a:lnTo>
                  <a:pt x="2564208" y="230955"/>
                </a:lnTo>
                <a:lnTo>
                  <a:pt x="2694509" y="236166"/>
                </a:lnTo>
                <a:lnTo>
                  <a:pt x="2826869" y="241040"/>
                </a:lnTo>
                <a:lnTo>
                  <a:pt x="2959914" y="244234"/>
                </a:lnTo>
                <a:lnTo>
                  <a:pt x="3095702" y="247092"/>
                </a:lnTo>
                <a:lnTo>
                  <a:pt x="3232862" y="250117"/>
                </a:lnTo>
                <a:lnTo>
                  <a:pt x="3372766" y="252134"/>
                </a:lnTo>
                <a:lnTo>
                  <a:pt x="3514040" y="252134"/>
                </a:lnTo>
                <a:lnTo>
                  <a:pt x="3656686" y="253143"/>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18" name="Rectangle 17">
            <a:extLst>
              <a:ext uri="{FF2B5EF4-FFF2-40B4-BE49-F238E27FC236}">
                <a16:creationId xmlns:a16="http://schemas.microsoft.com/office/drawing/2014/main" id="{F11C7CB4-0228-486A-931A-262ABB670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7" name="Inhaltsplatzhalter 6" descr="Ein Bild, das Text enthält.&#10;&#10;Automatisch generierte Beschreibung">
            <a:extLst>
              <a:ext uri="{FF2B5EF4-FFF2-40B4-BE49-F238E27FC236}">
                <a16:creationId xmlns:a16="http://schemas.microsoft.com/office/drawing/2014/main" id="{96516615-AB08-42CA-A605-A52C47437B7D}"/>
              </a:ext>
            </a:extLst>
          </p:cNvPr>
          <p:cNvPicPr>
            <a:picLocks noGrp="1" noChangeAspect="1"/>
          </p:cNvPicPr>
          <p:nvPr>
            <p:ph idx="1"/>
          </p:nvPr>
        </p:nvPicPr>
        <p:blipFill>
          <a:blip r:embed="rId2"/>
          <a:stretch>
            <a:fillRect/>
          </a:stretch>
        </p:blipFill>
        <p:spPr>
          <a:xfrm>
            <a:off x="5048250" y="1895810"/>
            <a:ext cx="6496050" cy="913730"/>
          </a:xfrm>
        </p:spPr>
      </p:pic>
      <p:pic>
        <p:nvPicPr>
          <p:cNvPr id="5" name="Inhaltsplatzhalter 4">
            <a:extLst>
              <a:ext uri="{FF2B5EF4-FFF2-40B4-BE49-F238E27FC236}">
                <a16:creationId xmlns:a16="http://schemas.microsoft.com/office/drawing/2014/main" id="{471F351E-0E6B-4A86-BE72-D1BE35E14472}"/>
              </a:ext>
            </a:extLst>
          </p:cNvPr>
          <p:cNvPicPr>
            <a:picLocks noChangeAspect="1"/>
          </p:cNvPicPr>
          <p:nvPr/>
        </p:nvPicPr>
        <p:blipFill>
          <a:blip r:embed="rId3"/>
          <a:stretch>
            <a:fillRect/>
          </a:stretch>
        </p:blipFill>
        <p:spPr>
          <a:xfrm>
            <a:off x="5048452" y="3562395"/>
            <a:ext cx="6495847" cy="1380367"/>
          </a:xfrm>
          <a:prstGeom prst="rect">
            <a:avLst/>
          </a:prstGeom>
          <a:effectLst/>
        </p:spPr>
      </p:pic>
    </p:spTree>
    <p:extLst>
      <p:ext uri="{BB962C8B-B14F-4D97-AF65-F5344CB8AC3E}">
        <p14:creationId xmlns:p14="http://schemas.microsoft.com/office/powerpoint/2010/main" val="13964601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0B13FF8-2B3C-4BC1-B3E4-254B3F8C3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7467A15-323D-4080-BCA4-FEA47623C8B0}"/>
              </a:ext>
            </a:extLst>
          </p:cNvPr>
          <p:cNvSpPr>
            <a:spLocks noGrp="1"/>
          </p:cNvSpPr>
          <p:nvPr>
            <p:ph type="title"/>
          </p:nvPr>
        </p:nvSpPr>
        <p:spPr>
          <a:xfrm>
            <a:off x="159026" y="629266"/>
            <a:ext cx="4492487" cy="5594554"/>
          </a:xfrm>
        </p:spPr>
        <p:txBody>
          <a:bodyPr anchor="ctr">
            <a:normAutofit/>
          </a:bodyPr>
          <a:lstStyle/>
          <a:p>
            <a:r>
              <a:rPr lang="de-DE" sz="4800" dirty="0">
                <a:solidFill>
                  <a:srgbClr val="EBEBEB"/>
                </a:solidFill>
              </a:rPr>
              <a:t>Was haben diese Schlagzeilen gemeinsam?</a:t>
            </a:r>
          </a:p>
        </p:txBody>
      </p:sp>
      <p:sp>
        <p:nvSpPr>
          <p:cNvPr id="14" name="Freeform 7">
            <a:extLst>
              <a:ext uri="{FF2B5EF4-FFF2-40B4-BE49-F238E27FC236}">
                <a16:creationId xmlns:a16="http://schemas.microsoft.com/office/drawing/2014/main" id="{B9C1207E-FFD8-4821-AFE6-71C7243609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16" name="Freeform: Shape 15">
            <a:extLst>
              <a:ext uri="{FF2B5EF4-FFF2-40B4-BE49-F238E27FC236}">
                <a16:creationId xmlns:a16="http://schemas.microsoft.com/office/drawing/2014/main" id="{2B199503-2632-490F-8EB2-759D88708F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4747655" y="-586345"/>
            <a:ext cx="6858001" cy="8030691"/>
          </a:xfrm>
          <a:custGeom>
            <a:avLst/>
            <a:gdLst>
              <a:gd name="connsiteX0" fmla="*/ 6858001 w 6858001"/>
              <a:gd name="connsiteY0" fmla="*/ 1177 h 8030691"/>
              <a:gd name="connsiteX1" fmla="*/ 6858001 w 6858001"/>
              <a:gd name="connsiteY1" fmla="*/ 1344715 h 8030691"/>
              <a:gd name="connsiteX2" fmla="*/ 6858000 w 6858001"/>
              <a:gd name="connsiteY2" fmla="*/ 1344715 h 8030691"/>
              <a:gd name="connsiteX3" fmla="*/ 6858000 w 6858001"/>
              <a:gd name="connsiteY3" fmla="*/ 8030691 h 8030691"/>
              <a:gd name="connsiteX4" fmla="*/ 0 w 6858001"/>
              <a:gd name="connsiteY4" fmla="*/ 8030690 h 8030691"/>
              <a:gd name="connsiteX5" fmla="*/ 0 w 6858001"/>
              <a:gd name="connsiteY5" fmla="*/ 477747 h 8030691"/>
              <a:gd name="connsiteX6" fmla="*/ 1 w 6858001"/>
              <a:gd name="connsiteY6" fmla="*/ 477747 h 8030691"/>
              <a:gd name="connsiteX7" fmla="*/ 1 w 6858001"/>
              <a:gd name="connsiteY7" fmla="*/ 0 h 8030691"/>
              <a:gd name="connsiteX8" fmla="*/ 40463 w 6858001"/>
              <a:gd name="connsiteY8" fmla="*/ 5883 h 8030691"/>
              <a:gd name="connsiteX9" fmla="*/ 159107 w 6858001"/>
              <a:gd name="connsiteY9" fmla="*/ 23196 h 8030691"/>
              <a:gd name="connsiteX10" fmla="*/ 245518 w 6858001"/>
              <a:gd name="connsiteY10" fmla="*/ 35299 h 8030691"/>
              <a:gd name="connsiteX11" fmla="*/ 348388 w 6858001"/>
              <a:gd name="connsiteY11" fmla="*/ 48074 h 8030691"/>
              <a:gd name="connsiteX12" fmla="*/ 470460 w 6858001"/>
              <a:gd name="connsiteY12" fmla="*/ 63370 h 8030691"/>
              <a:gd name="connsiteX13" fmla="*/ 605563 w 6858001"/>
              <a:gd name="connsiteY13" fmla="*/ 79507 h 8030691"/>
              <a:gd name="connsiteX14" fmla="*/ 757810 w 6858001"/>
              <a:gd name="connsiteY14" fmla="*/ 96484 h 8030691"/>
              <a:gd name="connsiteX15" fmla="*/ 923774 w 6858001"/>
              <a:gd name="connsiteY15" fmla="*/ 114469 h 8030691"/>
              <a:gd name="connsiteX16" fmla="*/ 1104139 w 6858001"/>
              <a:gd name="connsiteY16" fmla="*/ 132455 h 8030691"/>
              <a:gd name="connsiteX17" fmla="*/ 1296163 w 6858001"/>
              <a:gd name="connsiteY17" fmla="*/ 150776 h 8030691"/>
              <a:gd name="connsiteX18" fmla="*/ 1503275 w 6858001"/>
              <a:gd name="connsiteY18" fmla="*/ 167753 h 8030691"/>
              <a:gd name="connsiteX19" fmla="*/ 1719988 w 6858001"/>
              <a:gd name="connsiteY19" fmla="*/ 184058 h 8030691"/>
              <a:gd name="connsiteX20" fmla="*/ 1949045 w 6858001"/>
              <a:gd name="connsiteY20" fmla="*/ 198850 h 8030691"/>
              <a:gd name="connsiteX21" fmla="*/ 2187703 w 6858001"/>
              <a:gd name="connsiteY21" fmla="*/ 212969 h 8030691"/>
              <a:gd name="connsiteX22" fmla="*/ 2436649 w 6858001"/>
              <a:gd name="connsiteY22" fmla="*/ 226249 h 8030691"/>
              <a:gd name="connsiteX23" fmla="*/ 2564208 w 6858001"/>
              <a:gd name="connsiteY23" fmla="*/ 230955 h 8030691"/>
              <a:gd name="connsiteX24" fmla="*/ 2694509 w 6858001"/>
              <a:gd name="connsiteY24" fmla="*/ 236166 h 8030691"/>
              <a:gd name="connsiteX25" fmla="*/ 2826869 w 6858001"/>
              <a:gd name="connsiteY25" fmla="*/ 241040 h 8030691"/>
              <a:gd name="connsiteX26" fmla="*/ 2959914 w 6858001"/>
              <a:gd name="connsiteY26" fmla="*/ 244234 h 8030691"/>
              <a:gd name="connsiteX27" fmla="*/ 3095702 w 6858001"/>
              <a:gd name="connsiteY27" fmla="*/ 247092 h 8030691"/>
              <a:gd name="connsiteX28" fmla="*/ 3232862 w 6858001"/>
              <a:gd name="connsiteY28" fmla="*/ 250117 h 8030691"/>
              <a:gd name="connsiteX29" fmla="*/ 3372766 w 6858001"/>
              <a:gd name="connsiteY29" fmla="*/ 252134 h 8030691"/>
              <a:gd name="connsiteX30" fmla="*/ 3514040 w 6858001"/>
              <a:gd name="connsiteY30" fmla="*/ 252134 h 8030691"/>
              <a:gd name="connsiteX31" fmla="*/ 3656686 w 6858001"/>
              <a:gd name="connsiteY31" fmla="*/ 253143 h 8030691"/>
              <a:gd name="connsiteX32" fmla="*/ 3800705 w 6858001"/>
              <a:gd name="connsiteY32" fmla="*/ 252134 h 8030691"/>
              <a:gd name="connsiteX33" fmla="*/ 3946780 w 6858001"/>
              <a:gd name="connsiteY33" fmla="*/ 250117 h 8030691"/>
              <a:gd name="connsiteX34" fmla="*/ 4092856 w 6858001"/>
              <a:gd name="connsiteY34" fmla="*/ 248268 h 8030691"/>
              <a:gd name="connsiteX35" fmla="*/ 4240988 w 6858001"/>
              <a:gd name="connsiteY35" fmla="*/ 244234 h 8030691"/>
              <a:gd name="connsiteX36" fmla="*/ 4390492 w 6858001"/>
              <a:gd name="connsiteY36" fmla="*/ 240032 h 8030691"/>
              <a:gd name="connsiteX37" fmla="*/ 4539997 w 6858001"/>
              <a:gd name="connsiteY37" fmla="*/ 235157 h 8030691"/>
              <a:gd name="connsiteX38" fmla="*/ 4690873 w 6858001"/>
              <a:gd name="connsiteY38" fmla="*/ 228266 h 8030691"/>
              <a:gd name="connsiteX39" fmla="*/ 4843120 w 6858001"/>
              <a:gd name="connsiteY39" fmla="*/ 220029 h 8030691"/>
              <a:gd name="connsiteX40" fmla="*/ 4996054 w 6858001"/>
              <a:gd name="connsiteY40" fmla="*/ 212129 h 8030691"/>
              <a:gd name="connsiteX41" fmla="*/ 5148987 w 6858001"/>
              <a:gd name="connsiteY41" fmla="*/ 202044 h 8030691"/>
              <a:gd name="connsiteX42" fmla="*/ 5303978 w 6858001"/>
              <a:gd name="connsiteY42" fmla="*/ 189941 h 8030691"/>
              <a:gd name="connsiteX43" fmla="*/ 5456911 w 6858001"/>
              <a:gd name="connsiteY43" fmla="*/ 177839 h 8030691"/>
              <a:gd name="connsiteX44" fmla="*/ 5612588 w 6858001"/>
              <a:gd name="connsiteY44" fmla="*/ 163887 h 8030691"/>
              <a:gd name="connsiteX45" fmla="*/ 5768950 w 6858001"/>
              <a:gd name="connsiteY45" fmla="*/ 148591 h 8030691"/>
              <a:gd name="connsiteX46" fmla="*/ 5923255 w 6858001"/>
              <a:gd name="connsiteY46" fmla="*/ 132455 h 8030691"/>
              <a:gd name="connsiteX47" fmla="*/ 6079618 w 6858001"/>
              <a:gd name="connsiteY47" fmla="*/ 113629 h 8030691"/>
              <a:gd name="connsiteX48" fmla="*/ 6235294 w 6858001"/>
              <a:gd name="connsiteY48" fmla="*/ 93458 h 8030691"/>
              <a:gd name="connsiteX49" fmla="*/ 6391657 w 6858001"/>
              <a:gd name="connsiteY49" fmla="*/ 73455 h 8030691"/>
              <a:gd name="connsiteX50" fmla="*/ 6547333 w 6858001"/>
              <a:gd name="connsiteY50" fmla="*/ 50091 h 8030691"/>
              <a:gd name="connsiteX51" fmla="*/ 6702324 w 6858001"/>
              <a:gd name="connsiteY51" fmla="*/ 26222 h 80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8030691">
                <a:moveTo>
                  <a:pt x="6858001" y="1177"/>
                </a:moveTo>
                <a:lnTo>
                  <a:pt x="6858001" y="1344715"/>
                </a:lnTo>
                <a:lnTo>
                  <a:pt x="6858000" y="1344715"/>
                </a:lnTo>
                <a:lnTo>
                  <a:pt x="6858000" y="8030691"/>
                </a:lnTo>
                <a:lnTo>
                  <a:pt x="0" y="8030690"/>
                </a:lnTo>
                <a:lnTo>
                  <a:pt x="0" y="477747"/>
                </a:lnTo>
                <a:lnTo>
                  <a:pt x="1" y="477747"/>
                </a:lnTo>
                <a:lnTo>
                  <a:pt x="1" y="0"/>
                </a:lnTo>
                <a:lnTo>
                  <a:pt x="40463" y="5883"/>
                </a:lnTo>
                <a:lnTo>
                  <a:pt x="159107" y="23196"/>
                </a:lnTo>
                <a:lnTo>
                  <a:pt x="245518" y="35299"/>
                </a:lnTo>
                <a:lnTo>
                  <a:pt x="348388" y="48074"/>
                </a:lnTo>
                <a:lnTo>
                  <a:pt x="470460" y="63370"/>
                </a:lnTo>
                <a:lnTo>
                  <a:pt x="605563" y="79507"/>
                </a:lnTo>
                <a:lnTo>
                  <a:pt x="757810" y="96484"/>
                </a:lnTo>
                <a:lnTo>
                  <a:pt x="923774" y="114469"/>
                </a:lnTo>
                <a:lnTo>
                  <a:pt x="1104139" y="132455"/>
                </a:lnTo>
                <a:lnTo>
                  <a:pt x="1296163" y="150776"/>
                </a:lnTo>
                <a:lnTo>
                  <a:pt x="1503275" y="167753"/>
                </a:lnTo>
                <a:lnTo>
                  <a:pt x="1719988" y="184058"/>
                </a:lnTo>
                <a:lnTo>
                  <a:pt x="1949045" y="198850"/>
                </a:lnTo>
                <a:lnTo>
                  <a:pt x="2187703" y="212969"/>
                </a:lnTo>
                <a:lnTo>
                  <a:pt x="2436649" y="226249"/>
                </a:lnTo>
                <a:lnTo>
                  <a:pt x="2564208" y="230955"/>
                </a:lnTo>
                <a:lnTo>
                  <a:pt x="2694509" y="236166"/>
                </a:lnTo>
                <a:lnTo>
                  <a:pt x="2826869" y="241040"/>
                </a:lnTo>
                <a:lnTo>
                  <a:pt x="2959914" y="244234"/>
                </a:lnTo>
                <a:lnTo>
                  <a:pt x="3095702" y="247092"/>
                </a:lnTo>
                <a:lnTo>
                  <a:pt x="3232862" y="250117"/>
                </a:lnTo>
                <a:lnTo>
                  <a:pt x="3372766" y="252134"/>
                </a:lnTo>
                <a:lnTo>
                  <a:pt x="3514040" y="252134"/>
                </a:lnTo>
                <a:lnTo>
                  <a:pt x="3656686" y="253143"/>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18" name="Rectangle 17">
            <a:extLst>
              <a:ext uri="{FF2B5EF4-FFF2-40B4-BE49-F238E27FC236}">
                <a16:creationId xmlns:a16="http://schemas.microsoft.com/office/drawing/2014/main" id="{F11C7CB4-0228-486A-931A-262ABB670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7" name="Inhaltsplatzhalter 6" descr="Ein Bild, das Text enthält.&#10;&#10;Automatisch generierte Beschreibung">
            <a:extLst>
              <a:ext uri="{FF2B5EF4-FFF2-40B4-BE49-F238E27FC236}">
                <a16:creationId xmlns:a16="http://schemas.microsoft.com/office/drawing/2014/main" id="{7AFBB33A-425C-4830-916D-B804747735E7}"/>
              </a:ext>
            </a:extLst>
          </p:cNvPr>
          <p:cNvPicPr>
            <a:picLocks noGrp="1" noChangeAspect="1"/>
          </p:cNvPicPr>
          <p:nvPr>
            <p:ph idx="1"/>
          </p:nvPr>
        </p:nvPicPr>
        <p:blipFill>
          <a:blip r:embed="rId2"/>
          <a:stretch>
            <a:fillRect/>
          </a:stretch>
        </p:blipFill>
        <p:spPr>
          <a:xfrm>
            <a:off x="5048250" y="1875837"/>
            <a:ext cx="6496050" cy="953675"/>
          </a:xfrm>
        </p:spPr>
      </p:pic>
      <p:pic>
        <p:nvPicPr>
          <p:cNvPr id="5" name="Inhaltsplatzhalter 4" descr="Ein Bild, das Text enthält.&#10;&#10;Automatisch generierte Beschreibung">
            <a:extLst>
              <a:ext uri="{FF2B5EF4-FFF2-40B4-BE49-F238E27FC236}">
                <a16:creationId xmlns:a16="http://schemas.microsoft.com/office/drawing/2014/main" id="{B2770B33-BDB7-4E3A-8DA0-6E6731942D00}"/>
              </a:ext>
            </a:extLst>
          </p:cNvPr>
          <p:cNvPicPr>
            <a:picLocks noChangeAspect="1"/>
          </p:cNvPicPr>
          <p:nvPr/>
        </p:nvPicPr>
        <p:blipFill>
          <a:blip r:embed="rId3"/>
          <a:stretch>
            <a:fillRect/>
          </a:stretch>
        </p:blipFill>
        <p:spPr>
          <a:xfrm>
            <a:off x="5048452" y="3562395"/>
            <a:ext cx="6495847" cy="1058846"/>
          </a:xfrm>
          <a:prstGeom prst="rect">
            <a:avLst/>
          </a:prstGeom>
          <a:effectLst/>
        </p:spPr>
      </p:pic>
    </p:spTree>
    <p:extLst>
      <p:ext uri="{BB962C8B-B14F-4D97-AF65-F5344CB8AC3E}">
        <p14:creationId xmlns:p14="http://schemas.microsoft.com/office/powerpoint/2010/main" val="1920638387"/>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7D32B0-8A38-4199-AC6A-831D96855270}"/>
              </a:ext>
            </a:extLst>
          </p:cNvPr>
          <p:cNvSpPr>
            <a:spLocks noGrp="1"/>
          </p:cNvSpPr>
          <p:nvPr>
            <p:ph type="title"/>
          </p:nvPr>
        </p:nvSpPr>
        <p:spPr/>
        <p:txBody>
          <a:bodyPr/>
          <a:lstStyle/>
          <a:p>
            <a:r>
              <a:rPr lang="de-DE" dirty="0"/>
              <a:t>Was haben diese Schlagzeilen gemeinsam?</a:t>
            </a:r>
          </a:p>
        </p:txBody>
      </p:sp>
      <p:sp>
        <p:nvSpPr>
          <p:cNvPr id="3" name="Inhaltsplatzhalter 2">
            <a:extLst>
              <a:ext uri="{FF2B5EF4-FFF2-40B4-BE49-F238E27FC236}">
                <a16:creationId xmlns:a16="http://schemas.microsoft.com/office/drawing/2014/main" id="{D455C0EC-D25D-4F9C-AC8E-1E66418E263D}"/>
              </a:ext>
            </a:extLst>
          </p:cNvPr>
          <p:cNvSpPr>
            <a:spLocks noGrp="1"/>
          </p:cNvSpPr>
          <p:nvPr>
            <p:ph idx="1"/>
          </p:nvPr>
        </p:nvSpPr>
        <p:spPr/>
        <p:txBody>
          <a:bodyPr/>
          <a:lstStyle/>
          <a:p>
            <a:endParaRPr lang="de-DE" dirty="0"/>
          </a:p>
          <a:p>
            <a:endParaRPr lang="de-DE" dirty="0"/>
          </a:p>
          <a:p>
            <a:pPr marL="0" indent="0">
              <a:buNone/>
            </a:pPr>
            <a:endParaRPr lang="de-DE" dirty="0"/>
          </a:p>
          <a:p>
            <a:r>
              <a:rPr lang="de-DE" sz="2800" dirty="0"/>
              <a:t>Diese Schlagzeilen sind Beispiele für ein Konzept, das im Zentrum meines Projekts steht: Die Biopolitik nach Michel Foucault</a:t>
            </a:r>
          </a:p>
        </p:txBody>
      </p:sp>
    </p:spTree>
    <p:extLst>
      <p:ext uri="{BB962C8B-B14F-4D97-AF65-F5344CB8AC3E}">
        <p14:creationId xmlns:p14="http://schemas.microsoft.com/office/powerpoint/2010/main" val="1086120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323F89-6031-4EF5-9CF5-A0AD4A43AABE}"/>
              </a:ext>
            </a:extLst>
          </p:cNvPr>
          <p:cNvSpPr>
            <a:spLocks noGrp="1"/>
          </p:cNvSpPr>
          <p:nvPr>
            <p:ph type="title"/>
          </p:nvPr>
        </p:nvSpPr>
        <p:spPr/>
        <p:txBody>
          <a:bodyPr/>
          <a:lstStyle/>
          <a:p>
            <a:r>
              <a:rPr lang="de-DE" dirty="0"/>
              <a:t>Was ist Biopolitik?</a:t>
            </a:r>
          </a:p>
        </p:txBody>
      </p:sp>
      <p:sp>
        <p:nvSpPr>
          <p:cNvPr id="3" name="Inhaltsplatzhalter 2">
            <a:extLst>
              <a:ext uri="{FF2B5EF4-FFF2-40B4-BE49-F238E27FC236}">
                <a16:creationId xmlns:a16="http://schemas.microsoft.com/office/drawing/2014/main" id="{1C59B72F-A980-4200-8DC4-36F56286D7CB}"/>
              </a:ext>
            </a:extLst>
          </p:cNvPr>
          <p:cNvSpPr>
            <a:spLocks noGrp="1"/>
          </p:cNvSpPr>
          <p:nvPr>
            <p:ph idx="1"/>
          </p:nvPr>
        </p:nvSpPr>
        <p:spPr/>
        <p:txBody>
          <a:bodyPr/>
          <a:lstStyle/>
          <a:p>
            <a:r>
              <a:rPr lang="de-DE" dirty="0"/>
              <a:t>Michel Foucault identifiziert in seiner Machtanalyse verschiedene Machttypen: Disziplinarmacht, Pastoralmacht, </a:t>
            </a:r>
            <a:r>
              <a:rPr lang="de-DE" dirty="0" err="1"/>
              <a:t>Gouvernmentalität</a:t>
            </a:r>
            <a:r>
              <a:rPr lang="de-DE" dirty="0"/>
              <a:t>, usw.</a:t>
            </a:r>
          </a:p>
          <a:p>
            <a:endParaRPr lang="de-DE" dirty="0"/>
          </a:p>
          <a:p>
            <a:r>
              <a:rPr lang="de-DE" dirty="0"/>
              <a:t>Einer dieser Machttypen ist die sogenannte </a:t>
            </a:r>
            <a:r>
              <a:rPr lang="de-DE" dirty="0" err="1"/>
              <a:t>Biomacht</a:t>
            </a:r>
            <a:endParaRPr lang="de-DE" dirty="0"/>
          </a:p>
          <a:p>
            <a:endParaRPr lang="de-DE" dirty="0"/>
          </a:p>
          <a:p>
            <a:r>
              <a:rPr lang="de-DE" dirty="0"/>
              <a:t>Foucault spricht in diesem Zusammenhang auch von einer „Macht über das Leben“</a:t>
            </a:r>
          </a:p>
        </p:txBody>
      </p:sp>
    </p:spTree>
    <p:extLst>
      <p:ext uri="{BB962C8B-B14F-4D97-AF65-F5344CB8AC3E}">
        <p14:creationId xmlns:p14="http://schemas.microsoft.com/office/powerpoint/2010/main" val="1913891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A2B01F-B3A4-40E5-83B3-0B15264AC188}"/>
              </a:ext>
            </a:extLst>
          </p:cNvPr>
          <p:cNvSpPr>
            <a:spLocks noGrp="1"/>
          </p:cNvSpPr>
          <p:nvPr>
            <p:ph type="title"/>
          </p:nvPr>
        </p:nvSpPr>
        <p:spPr/>
        <p:txBody>
          <a:bodyPr/>
          <a:lstStyle/>
          <a:p>
            <a:r>
              <a:rPr lang="de-DE" dirty="0" err="1"/>
              <a:t>Biomacht</a:t>
            </a:r>
            <a:r>
              <a:rPr lang="de-DE" dirty="0"/>
              <a:t> vs. Biopolitik</a:t>
            </a:r>
          </a:p>
        </p:txBody>
      </p:sp>
      <p:sp>
        <p:nvSpPr>
          <p:cNvPr id="3" name="Inhaltsplatzhalter 2">
            <a:extLst>
              <a:ext uri="{FF2B5EF4-FFF2-40B4-BE49-F238E27FC236}">
                <a16:creationId xmlns:a16="http://schemas.microsoft.com/office/drawing/2014/main" id="{EA65208A-0026-4DEA-8555-00AD2A66143B}"/>
              </a:ext>
            </a:extLst>
          </p:cNvPr>
          <p:cNvSpPr>
            <a:spLocks noGrp="1"/>
          </p:cNvSpPr>
          <p:nvPr>
            <p:ph idx="1"/>
          </p:nvPr>
        </p:nvSpPr>
        <p:spPr/>
        <p:txBody>
          <a:bodyPr>
            <a:normAutofit lnSpcReduction="10000"/>
          </a:bodyPr>
          <a:lstStyle/>
          <a:p>
            <a:r>
              <a:rPr lang="de-DE" dirty="0"/>
              <a:t>Foucault verwendet die Begriffe </a:t>
            </a:r>
            <a:r>
              <a:rPr lang="de-DE" dirty="0" err="1"/>
              <a:t>Biomacht</a:t>
            </a:r>
            <a:r>
              <a:rPr lang="de-DE" dirty="0"/>
              <a:t> und Biopolitik teilweise synonym bezeichnet damit aber nach Gehring unterschiedliche Konzepte</a:t>
            </a:r>
          </a:p>
          <a:p>
            <a:endParaRPr lang="de-DE" dirty="0"/>
          </a:p>
          <a:p>
            <a:r>
              <a:rPr lang="de-DE" dirty="0" err="1"/>
              <a:t>Biomacht</a:t>
            </a:r>
            <a:r>
              <a:rPr lang="de-DE" dirty="0"/>
              <a:t> bezeichnet dabei eine Ausprägung von Macht, die auf die komplette Bevölkerung zugreift und diese Bevölkerung als Kollektiv reguliert, diszipliniert und „auf Leben und Tod“ der Macht unterwirft</a:t>
            </a:r>
          </a:p>
          <a:p>
            <a:endParaRPr lang="de-DE" dirty="0"/>
          </a:p>
          <a:p>
            <a:r>
              <a:rPr lang="de-DE" dirty="0"/>
              <a:t>Biopolitik bezeichnet dagegen die konkreten Machttechniken und Maßnahmen, die zur Durchsetzung dieser </a:t>
            </a:r>
            <a:r>
              <a:rPr lang="de-DE" dirty="0" err="1"/>
              <a:t>Biomacht</a:t>
            </a:r>
            <a:r>
              <a:rPr lang="de-DE" dirty="0"/>
              <a:t> angewendet werden</a:t>
            </a:r>
          </a:p>
        </p:txBody>
      </p:sp>
    </p:spTree>
    <p:extLst>
      <p:ext uri="{BB962C8B-B14F-4D97-AF65-F5344CB8AC3E}">
        <p14:creationId xmlns:p14="http://schemas.microsoft.com/office/powerpoint/2010/main" val="1240471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D19496-4A02-4A89-8C03-F1233A292364}"/>
              </a:ext>
            </a:extLst>
          </p:cNvPr>
          <p:cNvSpPr>
            <a:spLocks noGrp="1"/>
          </p:cNvSpPr>
          <p:nvPr>
            <p:ph type="title"/>
          </p:nvPr>
        </p:nvSpPr>
        <p:spPr/>
        <p:txBody>
          <a:bodyPr/>
          <a:lstStyle/>
          <a:p>
            <a:r>
              <a:rPr lang="de-DE" dirty="0" err="1"/>
              <a:t>Biomacht</a:t>
            </a:r>
            <a:r>
              <a:rPr lang="de-DE" dirty="0"/>
              <a:t> vs. Biopolitik</a:t>
            </a:r>
          </a:p>
        </p:txBody>
      </p:sp>
      <p:sp>
        <p:nvSpPr>
          <p:cNvPr id="3" name="Inhaltsplatzhalter 2">
            <a:extLst>
              <a:ext uri="{FF2B5EF4-FFF2-40B4-BE49-F238E27FC236}">
                <a16:creationId xmlns:a16="http://schemas.microsoft.com/office/drawing/2014/main" id="{03C6D5B7-5D7D-46ED-8381-F57959172F5E}"/>
              </a:ext>
            </a:extLst>
          </p:cNvPr>
          <p:cNvSpPr>
            <a:spLocks noGrp="1"/>
          </p:cNvSpPr>
          <p:nvPr>
            <p:ph idx="1"/>
          </p:nvPr>
        </p:nvSpPr>
        <p:spPr/>
        <p:txBody>
          <a:bodyPr/>
          <a:lstStyle/>
          <a:p>
            <a:r>
              <a:rPr lang="de-DE" dirty="0"/>
              <a:t>Der Diskurs der </a:t>
            </a:r>
            <a:r>
              <a:rPr lang="de-DE" dirty="0" err="1"/>
              <a:t>Biomacht</a:t>
            </a:r>
            <a:r>
              <a:rPr lang="de-DE" dirty="0"/>
              <a:t> richtet sich dabei zunehmend auf neue Felder, die den vorherigen Typen noch nicht zugänglich waren – so etwa den menschlichen Körper</a:t>
            </a:r>
          </a:p>
          <a:p>
            <a:endParaRPr lang="de-DE" dirty="0"/>
          </a:p>
          <a:p>
            <a:r>
              <a:rPr lang="de-DE" dirty="0" err="1"/>
              <a:t>Biomacht</a:t>
            </a:r>
            <a:r>
              <a:rPr lang="de-DE" dirty="0"/>
              <a:t> und Biopolitik wurden in der Folge auch in breiteren, z.T. nicht-philosophischen Kontexten diskutiert (z.B. Transhumanismus, Gesundheitspolitik, Impfkampagnen, etc.)</a:t>
            </a:r>
          </a:p>
          <a:p>
            <a:endParaRPr lang="de-DE" dirty="0"/>
          </a:p>
        </p:txBody>
      </p:sp>
    </p:spTree>
    <p:extLst>
      <p:ext uri="{BB962C8B-B14F-4D97-AF65-F5344CB8AC3E}">
        <p14:creationId xmlns:p14="http://schemas.microsoft.com/office/powerpoint/2010/main" val="4117770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4CC219-5E53-4DAC-8EEF-12F95E094D2A}"/>
              </a:ext>
            </a:extLst>
          </p:cNvPr>
          <p:cNvSpPr>
            <a:spLocks noGrp="1"/>
          </p:cNvSpPr>
          <p:nvPr>
            <p:ph type="title"/>
          </p:nvPr>
        </p:nvSpPr>
        <p:spPr/>
        <p:txBody>
          <a:bodyPr/>
          <a:lstStyle/>
          <a:p>
            <a:r>
              <a:rPr lang="de-DE" dirty="0"/>
              <a:t>Warum ist dieses Thema in der Pandemie besonders relevant?</a:t>
            </a:r>
          </a:p>
        </p:txBody>
      </p:sp>
      <p:sp>
        <p:nvSpPr>
          <p:cNvPr id="3" name="Inhaltsplatzhalter 2">
            <a:extLst>
              <a:ext uri="{FF2B5EF4-FFF2-40B4-BE49-F238E27FC236}">
                <a16:creationId xmlns:a16="http://schemas.microsoft.com/office/drawing/2014/main" id="{228BC633-7276-41B6-8E97-A3E3018BF471}"/>
              </a:ext>
            </a:extLst>
          </p:cNvPr>
          <p:cNvSpPr>
            <a:spLocks noGrp="1"/>
          </p:cNvSpPr>
          <p:nvPr>
            <p:ph idx="1"/>
          </p:nvPr>
        </p:nvSpPr>
        <p:spPr/>
        <p:txBody>
          <a:bodyPr/>
          <a:lstStyle/>
          <a:p>
            <a:r>
              <a:rPr lang="de-DE" dirty="0"/>
              <a:t>In den vergangenen Jahren wurden die Begriffe </a:t>
            </a:r>
            <a:r>
              <a:rPr lang="de-DE" dirty="0" err="1"/>
              <a:t>Biomacht</a:t>
            </a:r>
            <a:r>
              <a:rPr lang="de-DE" dirty="0"/>
              <a:t> und Biopolitik zunehmend breiter rezipiert und beforscht</a:t>
            </a:r>
          </a:p>
          <a:p>
            <a:endParaRPr lang="de-DE" dirty="0"/>
          </a:p>
          <a:p>
            <a:r>
              <a:rPr lang="de-DE" dirty="0"/>
              <a:t>Diese Tendenz hat sich im Rahmen der COVID-Pandemie noch einmal verstärkt: </a:t>
            </a:r>
            <a:r>
              <a:rPr lang="de-DE" dirty="0" err="1"/>
              <a:t>Biomacht</a:t>
            </a:r>
            <a:r>
              <a:rPr lang="de-DE" dirty="0"/>
              <a:t>/Biopolitik werden aktuell in diversen Medien im Kontext der Pandemie diskutiert</a:t>
            </a:r>
          </a:p>
          <a:p>
            <a:endParaRPr lang="de-DE" dirty="0"/>
          </a:p>
          <a:p>
            <a:r>
              <a:rPr lang="de-DE" dirty="0"/>
              <a:t>Diese Konzepte erhalten angesichts der politischen Maßnahmen eine aktuelle Relevanz (Lockdown, Ausgangssperre, Impfstrategie, Verhaltensregeln, etc.)</a:t>
            </a:r>
          </a:p>
          <a:p>
            <a:endParaRPr lang="de-DE" dirty="0"/>
          </a:p>
        </p:txBody>
      </p:sp>
    </p:spTree>
    <p:extLst>
      <p:ext uri="{BB962C8B-B14F-4D97-AF65-F5344CB8AC3E}">
        <p14:creationId xmlns:p14="http://schemas.microsoft.com/office/powerpoint/2010/main" val="29013621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0</TotalTime>
  <Words>908</Words>
  <Application>Microsoft Office PowerPoint</Application>
  <PresentationFormat>Breitbild</PresentationFormat>
  <Paragraphs>77</Paragraphs>
  <Slides>17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Arial</vt:lpstr>
      <vt:lpstr>Century Gothic</vt:lpstr>
      <vt:lpstr>Wingdings 3</vt:lpstr>
      <vt:lpstr>Ion</vt:lpstr>
      <vt:lpstr>Der Begriff der Biopolitik im Diskurs der Pandemie</vt:lpstr>
      <vt:lpstr>Was haben diese Schlagzeilen gemeinsam?</vt:lpstr>
      <vt:lpstr>Was haben diese Schlagzeilen gemeinsam?</vt:lpstr>
      <vt:lpstr>Was haben diese Schlagzeilen gemeinsam?</vt:lpstr>
      <vt:lpstr>Was haben diese Schlagzeilen gemeinsam?</vt:lpstr>
      <vt:lpstr>Was ist Biopolitik?</vt:lpstr>
      <vt:lpstr>Biomacht vs. Biopolitik</vt:lpstr>
      <vt:lpstr>Biomacht vs. Biopolitik</vt:lpstr>
      <vt:lpstr>Warum ist dieses Thema in der Pandemie besonders relevant?</vt:lpstr>
      <vt:lpstr>Warum ist dieses Thema in der Pandemie besonders relevant?</vt:lpstr>
      <vt:lpstr>Die Überlegungen hinter dem Projekt</vt:lpstr>
      <vt:lpstr>Aktuelle Beispiele</vt:lpstr>
      <vt:lpstr>Aktuelle Beispiele</vt:lpstr>
      <vt:lpstr>Aktuelle Beispiele</vt:lpstr>
      <vt:lpstr>Vorläufiges Zwischenfazit</vt:lpstr>
      <vt:lpstr>Vorläufiges Zwischenfazit</vt:lpstr>
      <vt:lpstr>Literatur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 Begriff der Biopolitik im Diskurs der Pandemie</dc:title>
  <dc:creator>Q1</dc:creator>
  <cp:lastModifiedBy>Q1</cp:lastModifiedBy>
  <cp:revision>13</cp:revision>
  <dcterms:created xsi:type="dcterms:W3CDTF">2021-01-28T14:39:09Z</dcterms:created>
  <dcterms:modified xsi:type="dcterms:W3CDTF">2021-01-28T15:58:10Z</dcterms:modified>
</cp:coreProperties>
</file>